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07" r:id="rId3"/>
    <p:sldId id="257" r:id="rId4"/>
    <p:sldId id="319" r:id="rId5"/>
    <p:sldId id="278" r:id="rId6"/>
    <p:sldId id="285" r:id="rId7"/>
    <p:sldId id="289" r:id="rId8"/>
    <p:sldId id="320" r:id="rId9"/>
    <p:sldId id="308" r:id="rId10"/>
    <p:sldId id="297" r:id="rId11"/>
    <p:sldId id="274" r:id="rId12"/>
    <p:sldId id="321" r:id="rId13"/>
    <p:sldId id="315" r:id="rId14"/>
    <p:sldId id="328" r:id="rId15"/>
    <p:sldId id="329" r:id="rId16"/>
    <p:sldId id="259" r:id="rId17"/>
    <p:sldId id="296" r:id="rId18"/>
    <p:sldId id="261" r:id="rId19"/>
    <p:sldId id="316" r:id="rId20"/>
    <p:sldId id="322" r:id="rId21"/>
    <p:sldId id="298" r:id="rId22"/>
    <p:sldId id="323" r:id="rId23"/>
    <p:sldId id="299" r:id="rId24"/>
    <p:sldId id="318" r:id="rId25"/>
    <p:sldId id="260" r:id="rId26"/>
    <p:sldId id="267" r:id="rId27"/>
    <p:sldId id="302" r:id="rId28"/>
    <p:sldId id="303" r:id="rId29"/>
    <p:sldId id="304" r:id="rId30"/>
    <p:sldId id="324" r:id="rId31"/>
    <p:sldId id="314" r:id="rId32"/>
    <p:sldId id="309" r:id="rId33"/>
    <p:sldId id="310" r:id="rId34"/>
    <p:sldId id="311" r:id="rId35"/>
    <p:sldId id="312" r:id="rId36"/>
    <p:sldId id="313" r:id="rId37"/>
    <p:sldId id="325" r:id="rId38"/>
    <p:sldId id="326" r:id="rId39"/>
    <p:sldId id="317" r:id="rId40"/>
    <p:sldId id="327" r:id="rId41"/>
    <p:sldId id="294" r:id="rId42"/>
    <p:sldId id="273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s motivem 2 – zvýraznění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91E3D-D925-470B-81DF-F227F38C92D6}" type="datetimeFigureOut">
              <a:rPr lang="cs-CZ" smtClean="0"/>
              <a:t>22.09.2017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C396F-DA97-4B07-B0AF-2CF5B10B52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55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C396F-DA97-4B07-B0AF-2CF5B10B528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82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C396F-DA97-4B07-B0AF-2CF5B10B528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263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C396F-DA97-4B07-B0AF-2CF5B10B528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9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6126"/>
            <a:ext cx="8515350" cy="138889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886338"/>
            <a:ext cx="7772400" cy="6841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75A12-3F57-40E0-9D76-709963E34303}" type="datetime1">
              <a:rPr lang="cs-CZ" smtClean="0"/>
              <a:t>22.09.2017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69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469EA5-D0D8-404E-9C07-B6D1AB53E79F}" type="datetime1">
              <a:rPr lang="cs-CZ" smtClean="0"/>
              <a:t>22.09.2017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0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76015F-5191-4F25-B38F-295AFDA2E175}" type="datetime1">
              <a:rPr lang="cs-CZ" smtClean="0"/>
              <a:t>22.09.2017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51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4000" cy="86150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07" y="0"/>
            <a:ext cx="8649165" cy="86150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507" y="1089645"/>
            <a:ext cx="8649165" cy="5065828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D2783-E068-45EE-95C7-51DACDB1308A}" type="datetime1">
              <a:rPr lang="cs-CZ" smtClean="0"/>
              <a:t>22.09.2017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1272" y="6356351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7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D381C2-C40A-4BD0-87B0-CD484B6EE5C7}" type="datetime1">
              <a:rPr lang="cs-CZ" smtClean="0"/>
              <a:t>22.09.2017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1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5DD464-A81C-4395-B2AE-2289E336868B}" type="datetime1">
              <a:rPr lang="cs-CZ" smtClean="0"/>
              <a:t>22.09.2017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5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BC7FD9-72F9-4996-9683-54AA301F98D7}" type="datetime1">
              <a:rPr lang="cs-CZ" smtClean="0"/>
              <a:t>22.09.2017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39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BD8562-8347-414D-89F0-776604838AB7}" type="datetime1">
              <a:rPr lang="cs-CZ" smtClean="0"/>
              <a:t>22.09.2017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19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C34E8-3498-43F0-A8DF-84D2154F7A52}" type="datetime1">
              <a:rPr lang="cs-CZ" smtClean="0"/>
              <a:t>22.09.2017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26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DDCB-C6F0-41A1-A280-1C69C98DF0BA}" type="datetime1">
              <a:rPr lang="cs-CZ" smtClean="0"/>
              <a:t>22.09.2017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53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4C9072-C8CD-4BCD-B53D-D95A142E2512}" type="datetime1">
              <a:rPr lang="cs-CZ" smtClean="0"/>
              <a:t>22.09.2017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BC05B5-EF0C-4D1A-8D9A-24CC11D1736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47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932" y="1059366"/>
            <a:ext cx="8597590" cy="511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5CC5A-B466-439A-87EB-4CDE053F9A86}" type="datetime1">
              <a:rPr lang="cs-CZ" smtClean="0"/>
              <a:t>22.09.2017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C05B5-EF0C-4D1A-8D9A-24CC11D1736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89933" y="0"/>
            <a:ext cx="8597590" cy="86150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86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4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11" Type="http://schemas.openxmlformats.org/officeDocument/2006/relationships/image" Target="../media/image23.wmf"/><Relationship Id="rId5" Type="http://schemas.openxmlformats.org/officeDocument/2006/relationships/image" Target="../media/image21.wmf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52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61.wmf"/><Relationship Id="rId3" Type="http://schemas.openxmlformats.org/officeDocument/2006/relationships/image" Target="../media/image62.png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8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7.wmf"/><Relationship Id="rId4" Type="http://schemas.openxmlformats.org/officeDocument/2006/relationships/image" Target="../media/image69.png"/><Relationship Id="rId9" Type="http://schemas.openxmlformats.org/officeDocument/2006/relationships/oleObject" Target="../embeddings/oleObject2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9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72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81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8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870.png"/><Relationship Id="rId7" Type="http://schemas.openxmlformats.org/officeDocument/2006/relationships/image" Target="../media/image8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40.png"/><Relationship Id="rId5" Type="http://schemas.openxmlformats.org/officeDocument/2006/relationships/image" Target="../media/image881.png"/><Relationship Id="rId4" Type="http://schemas.openxmlformats.org/officeDocument/2006/relationships/image" Target="../media/image820.png"/><Relationship Id="rId9" Type="http://schemas.openxmlformats.org/officeDocument/2006/relationships/image" Target="../media/image9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880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614" y="1091143"/>
            <a:ext cx="7549870" cy="502989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 smtClean="0"/>
              <a:t>XUV Lasers in Radiation Biology</a:t>
            </a:r>
            <a:endParaRPr lang="cs-CZ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030599" y="2892930"/>
            <a:ext cx="6455759" cy="1385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800" b="1" dirty="0" smtClean="0">
                <a:solidFill>
                  <a:srgbClr val="0070C0"/>
                </a:solidFill>
              </a:rPr>
              <a:t>Luděk Vyšín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(</a:t>
            </a:r>
            <a:r>
              <a:rPr lang="en-US" dirty="0" smtClean="0">
                <a:solidFill>
                  <a:srgbClr val="0070C0"/>
                </a:solidFill>
              </a:rPr>
              <a:t>vysin@fzu.cz)</a:t>
            </a:r>
            <a:endParaRPr lang="cs-CZ" sz="2800" b="1" dirty="0">
              <a:solidFill>
                <a:srgbClr val="0070C0"/>
              </a:solidFill>
            </a:endParaRPr>
          </a:p>
          <a:p>
            <a:pPr algn="r"/>
            <a:r>
              <a:rPr lang="cs-CZ" sz="1800" dirty="0" smtClean="0">
                <a:solidFill>
                  <a:srgbClr val="0070C0"/>
                </a:solidFill>
              </a:rPr>
              <a:t>Department </a:t>
            </a:r>
            <a:r>
              <a:rPr lang="cs-CZ" sz="1800" dirty="0" err="1" smtClean="0">
                <a:solidFill>
                  <a:srgbClr val="0070C0"/>
                </a:solidFill>
              </a:rPr>
              <a:t>of</a:t>
            </a:r>
            <a:r>
              <a:rPr lang="cs-CZ" sz="1800" dirty="0" smtClean="0">
                <a:solidFill>
                  <a:srgbClr val="0070C0"/>
                </a:solidFill>
              </a:rPr>
              <a:t> Radiation and </a:t>
            </a:r>
            <a:r>
              <a:rPr lang="cs-CZ" sz="1800" dirty="0" err="1" smtClean="0">
                <a:solidFill>
                  <a:srgbClr val="0070C0"/>
                </a:solidFill>
              </a:rPr>
              <a:t>Chemical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Physics</a:t>
            </a:r>
            <a:endParaRPr lang="cs-CZ" sz="1800" dirty="0" smtClean="0">
              <a:solidFill>
                <a:srgbClr val="0070C0"/>
              </a:solidFill>
            </a:endParaRPr>
          </a:p>
          <a:p>
            <a:pPr algn="r"/>
            <a:r>
              <a:rPr lang="cs-CZ" sz="1800" dirty="0" smtClean="0">
                <a:solidFill>
                  <a:srgbClr val="0070C0"/>
                </a:solidFill>
              </a:rPr>
              <a:t>Institute </a:t>
            </a:r>
            <a:r>
              <a:rPr lang="cs-CZ" sz="1800" dirty="0" err="1" smtClean="0">
                <a:solidFill>
                  <a:srgbClr val="0070C0"/>
                </a:solidFill>
              </a:rPr>
              <a:t>of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Physics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of</a:t>
            </a:r>
            <a:r>
              <a:rPr lang="cs-CZ" sz="1800" dirty="0" smtClean="0">
                <a:solidFill>
                  <a:srgbClr val="0070C0"/>
                </a:solidFill>
              </a:rPr>
              <a:t> the CAS</a:t>
            </a:r>
            <a:endParaRPr lang="en-US" sz="1800" dirty="0" smtClean="0">
              <a:solidFill>
                <a:srgbClr val="0070C0"/>
              </a:solidFill>
            </a:endParaRPr>
          </a:p>
          <a:p>
            <a:pPr algn="r"/>
            <a:r>
              <a:rPr lang="cs-CZ" sz="1800" dirty="0" smtClean="0">
                <a:solidFill>
                  <a:srgbClr val="0070C0"/>
                </a:solidFill>
              </a:rPr>
              <a:t>Na </a:t>
            </a:r>
            <a:r>
              <a:rPr lang="cs-CZ" sz="1800" dirty="0">
                <a:solidFill>
                  <a:srgbClr val="0070C0"/>
                </a:solidFill>
              </a:rPr>
              <a:t>Slovance 2, 182 </a:t>
            </a:r>
            <a:r>
              <a:rPr lang="cs-CZ" sz="1800" dirty="0" smtClean="0">
                <a:solidFill>
                  <a:srgbClr val="0070C0"/>
                </a:solidFill>
              </a:rPr>
              <a:t>21 </a:t>
            </a:r>
            <a:r>
              <a:rPr lang="cs-CZ" sz="1800" dirty="0">
                <a:solidFill>
                  <a:srgbClr val="0070C0"/>
                </a:solidFill>
              </a:rPr>
              <a:t>Praha </a:t>
            </a:r>
            <a:r>
              <a:rPr lang="cs-CZ" sz="1800" dirty="0" smtClean="0">
                <a:solidFill>
                  <a:srgbClr val="0070C0"/>
                </a:solidFill>
              </a:rPr>
              <a:t>8</a:t>
            </a:r>
            <a:endParaRPr lang="en-US" sz="1800" dirty="0" smtClean="0">
              <a:solidFill>
                <a:srgbClr val="0070C0"/>
              </a:solidFill>
            </a:endParaRPr>
          </a:p>
          <a:p>
            <a:pPr algn="r"/>
            <a:endParaRPr lang="en-US" sz="1800" dirty="0" smtClean="0">
              <a:solidFill>
                <a:srgbClr val="0070C0"/>
              </a:solidFill>
            </a:endParaRPr>
          </a:p>
          <a:p>
            <a:pPr algn="r"/>
            <a:r>
              <a:rPr lang="en-US" sz="1800" dirty="0">
                <a:solidFill>
                  <a:srgbClr val="0070C0"/>
                </a:solidFill>
              </a:rPr>
              <a:t>Department of Nuclear Chemistry, </a:t>
            </a:r>
            <a:r>
              <a:rPr lang="en-US" sz="1800" dirty="0" smtClean="0">
                <a:solidFill>
                  <a:srgbClr val="0070C0"/>
                </a:solidFill>
              </a:rPr>
              <a:t>FNSPE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cs-CZ" sz="1800" dirty="0" err="1" smtClean="0">
                <a:solidFill>
                  <a:srgbClr val="0070C0"/>
                </a:solidFill>
              </a:rPr>
              <a:t>of</a:t>
            </a:r>
            <a:r>
              <a:rPr lang="en-US" sz="1800" dirty="0" smtClean="0">
                <a:solidFill>
                  <a:srgbClr val="0070C0"/>
                </a:solidFill>
              </a:rPr>
              <a:t> the CTU</a:t>
            </a:r>
            <a:endParaRPr lang="cs-CZ" sz="1800" dirty="0">
              <a:solidFill>
                <a:srgbClr val="0070C0"/>
              </a:solidFill>
            </a:endParaRPr>
          </a:p>
          <a:p>
            <a:pPr algn="r"/>
            <a:r>
              <a:rPr lang="en-US" sz="1800" dirty="0" smtClean="0">
                <a:solidFill>
                  <a:srgbClr val="0070C0"/>
                </a:solidFill>
              </a:rPr>
              <a:t>B</a:t>
            </a:r>
            <a:r>
              <a:rPr lang="cs-CZ" sz="1800" dirty="0" err="1" smtClean="0">
                <a:solidFill>
                  <a:srgbClr val="0070C0"/>
                </a:solidFill>
              </a:rPr>
              <a:t>řehová</a:t>
            </a:r>
            <a:r>
              <a:rPr lang="cs-CZ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smtClean="0">
                <a:solidFill>
                  <a:srgbClr val="0070C0"/>
                </a:solidFill>
              </a:rPr>
              <a:t>7</a:t>
            </a:r>
            <a:r>
              <a:rPr lang="en-US" sz="1800" dirty="0">
                <a:solidFill>
                  <a:srgbClr val="0070C0"/>
                </a:solidFill>
              </a:rPr>
              <a:t>, 115 19 Praha </a:t>
            </a:r>
            <a:r>
              <a:rPr lang="en-US" sz="1800" dirty="0" smtClean="0">
                <a:solidFill>
                  <a:srgbClr val="0070C0"/>
                </a:solidFill>
              </a:rPr>
              <a:t>1</a:t>
            </a:r>
          </a:p>
          <a:p>
            <a:pPr algn="r"/>
            <a:r>
              <a:rPr lang="cs-CZ" sz="1800" dirty="0" smtClean="0">
                <a:solidFill>
                  <a:srgbClr val="0070C0"/>
                </a:solidFill>
              </a:rPr>
              <a:t> </a:t>
            </a:r>
            <a:endParaRPr lang="cs-CZ" sz="1800" dirty="0">
              <a:solidFill>
                <a:srgbClr val="0070C0"/>
              </a:solidFill>
            </a:endParaRPr>
          </a:p>
        </p:txBody>
      </p:sp>
      <p:pic>
        <p:nvPicPr>
          <p:cNvPr id="11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3" y="3112704"/>
            <a:ext cx="1367027" cy="13782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7" y="4866487"/>
            <a:ext cx="1575897" cy="1197226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>
            <a:off x="5215233" y="4680093"/>
            <a:ext cx="3203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8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r="8987"/>
          <a:stretch/>
        </p:blipFill>
        <p:spPr>
          <a:xfrm>
            <a:off x="4443436" y="2820560"/>
            <a:ext cx="4327202" cy="39024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Absorption of </a:t>
            </a:r>
            <a:r>
              <a:rPr lang="cs-CZ" dirty="0" smtClean="0"/>
              <a:t>E</a:t>
            </a:r>
            <a:r>
              <a:rPr lang="en-US" dirty="0" err="1" smtClean="0"/>
              <a:t>nergy</a:t>
            </a:r>
            <a:r>
              <a:rPr lang="en-US" dirty="0" smtClean="0"/>
              <a:t> in H</a:t>
            </a:r>
            <a:r>
              <a:rPr lang="en-US" baseline="-25000" dirty="0" smtClean="0"/>
              <a:t>2</a:t>
            </a:r>
            <a:r>
              <a:rPr lang="en-US" dirty="0" smtClean="0"/>
              <a:t>O and DNA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10</a:t>
            </a:fld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471558"/>
              </p:ext>
            </p:extLst>
          </p:nvPr>
        </p:nvGraphicFramePr>
        <p:xfrm>
          <a:off x="411092" y="1136650"/>
          <a:ext cx="23971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08" name="Rovnice" r:id="rId4" imgW="1422360" imgH="215640" progId="Equation.3">
                  <p:embed/>
                </p:oleObj>
              </mc:Choice>
              <mc:Fallback>
                <p:oleObj name="Rovnice" r:id="rId4" imgW="1422360" imgH="215640" progId="Equation.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092" y="1136650"/>
                        <a:ext cx="23971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"/>
              <p:cNvSpPr txBox="1"/>
              <p:nvPr/>
            </p:nvSpPr>
            <p:spPr>
              <a:xfrm>
                <a:off x="249507" y="1623771"/>
                <a:ext cx="35399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Absorp</a:t>
                </a:r>
                <a:r>
                  <a:rPr lang="en-US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tion</a:t>
                </a:r>
                <a:r>
                  <a:rPr lang="cs-C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cs-CZ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energ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 from photons</a:t>
                </a:r>
                <a:r>
                  <a:rPr lang="cs-C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</m:oMath>
                </a14:m>
                <a:endParaRPr lang="cs-C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07" y="1623771"/>
                <a:ext cx="3539978" cy="338554"/>
              </a:xfrm>
              <a:prstGeom prst="rect">
                <a:avLst/>
              </a:prstGeom>
              <a:blipFill>
                <a:blip r:embed="rId6"/>
                <a:stretch>
                  <a:fillRect l="-1033" t="-5357" b="-214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301588"/>
              </p:ext>
            </p:extLst>
          </p:nvPr>
        </p:nvGraphicFramePr>
        <p:xfrm>
          <a:off x="3789485" y="1630537"/>
          <a:ext cx="8763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09" name="Rovnice" r:id="rId7" imgW="571320" imgH="215640" progId="Equation.3">
                  <p:embed/>
                </p:oleObj>
              </mc:Choice>
              <mc:Fallback>
                <p:oleObj name="Rovnice" r:id="rId7" imgW="571320" imgH="215640" progId="Equation.3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89485" y="1630537"/>
                        <a:ext cx="876300" cy="33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3"/>
              <p:cNvSpPr txBox="1"/>
              <p:nvPr/>
            </p:nvSpPr>
            <p:spPr>
              <a:xfrm>
                <a:off x="249506" y="1999872"/>
                <a:ext cx="48177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Absorp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tion</a:t>
                </a:r>
                <a:r>
                  <a:rPr lang="cs-CZ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cs-CZ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energ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y from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fast charge particle </a:t>
                </a:r>
                <a14:m>
                  <m:oMath xmlns:m="http://schemas.openxmlformats.org/officeDocument/2006/math">
                    <m:r>
                      <a:rPr lang="cs-CZ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</m:oMath>
                </a14:m>
                <a:endParaRPr lang="cs-C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06" y="1999872"/>
                <a:ext cx="4817794" cy="338554"/>
              </a:xfrm>
              <a:prstGeom prst="rect">
                <a:avLst/>
              </a:prstGeom>
              <a:blipFill>
                <a:blip r:embed="rId9"/>
                <a:stretch>
                  <a:fillRect l="-759" t="-5357" b="-214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580837"/>
              </p:ext>
            </p:extLst>
          </p:nvPr>
        </p:nvGraphicFramePr>
        <p:xfrm>
          <a:off x="4605338" y="1846263"/>
          <a:ext cx="24161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10" name="Rovnice" r:id="rId10" imgW="1574640" imgH="457200" progId="Equation.3">
                  <p:embed/>
                </p:oleObj>
              </mc:Choice>
              <mc:Fallback>
                <p:oleObj name="Rovnice" r:id="rId10" imgW="1574640" imgH="457200" progId="Equation.3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05338" y="1846263"/>
                        <a:ext cx="2416175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070136"/>
              </p:ext>
            </p:extLst>
          </p:nvPr>
        </p:nvGraphicFramePr>
        <p:xfrm>
          <a:off x="3952875" y="1144588"/>
          <a:ext cx="12414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11" name="Rovnice" r:id="rId12" imgW="736560" imgH="228600" progId="Equation.3">
                  <p:embed/>
                </p:oleObj>
              </mc:Choice>
              <mc:Fallback>
                <p:oleObj name="Rovnice" r:id="rId12" imgW="736560" imgH="228600" progId="Equation.3">
                  <p:embed/>
                  <p:pic>
                    <p:nvPicPr>
                      <p:cNvPr id="25" name="Objekt 2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52875" y="1144588"/>
                        <a:ext cx="1241425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092036"/>
              </p:ext>
            </p:extLst>
          </p:nvPr>
        </p:nvGraphicFramePr>
        <p:xfrm>
          <a:off x="6081713" y="1139825"/>
          <a:ext cx="96361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12" name="Rovnice" r:id="rId14" imgW="571320" imgH="215640" progId="Equation.3">
                  <p:embed/>
                </p:oleObj>
              </mc:Choice>
              <mc:Fallback>
                <p:oleObj name="Rovnice" r:id="rId14" imgW="571320" imgH="215640" progId="Equation.3">
                  <p:embed/>
                  <p:pic>
                    <p:nvPicPr>
                      <p:cNvPr id="26" name="Objekt 2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81713" y="1139825"/>
                        <a:ext cx="963612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10816"/>
          <a:stretch/>
        </p:blipFill>
        <p:spPr>
          <a:xfrm>
            <a:off x="249506" y="2816269"/>
            <a:ext cx="4193930" cy="3905207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486376" y="2709011"/>
            <a:ext cx="2187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loss function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Track </a:t>
            </a:r>
            <a:r>
              <a:rPr lang="cs-CZ" dirty="0" err="1" smtClean="0"/>
              <a:t>Structure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the Fast </a:t>
            </a:r>
            <a:r>
              <a:rPr lang="cs-CZ" dirty="0" err="1" smtClean="0"/>
              <a:t>Charged</a:t>
            </a:r>
            <a:r>
              <a:rPr lang="cs-CZ" dirty="0" smtClean="0"/>
              <a:t> </a:t>
            </a:r>
            <a:r>
              <a:rPr lang="cs-CZ" dirty="0" err="1" smtClean="0"/>
              <a:t>Particle</a:t>
            </a:r>
            <a:endParaRPr lang="cs-CZ" dirty="0"/>
          </a:p>
        </p:txBody>
      </p:sp>
      <p:sp>
        <p:nvSpPr>
          <p:cNvPr id="10" name="TextovéPole 11"/>
          <p:cNvSpPr txBox="1"/>
          <p:nvPr/>
        </p:nvSpPr>
        <p:spPr>
          <a:xfrm>
            <a:off x="199491" y="974240"/>
            <a:ext cx="491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Geant4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- 100 p</a:t>
            </a:r>
            <a:r>
              <a:rPr lang="cs-CZ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air (30 cm track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7" b="16079"/>
          <a:stretch/>
        </p:blipFill>
        <p:spPr>
          <a:xfrm>
            <a:off x="199491" y="4141362"/>
            <a:ext cx="5840314" cy="2699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" y="1394749"/>
            <a:ext cx="3802563" cy="2590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71" y="1394749"/>
            <a:ext cx="3808618" cy="25944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9125" y="1476375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cs-CZ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cs-CZ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1575" y="149999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cs-CZ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cs-CZ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9029" y="4752284"/>
            <a:ext cx="3149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of ionizations and excitations of high density at a timescale of nanoseconds can be simulated using XUV and SXR sources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673" y="3411194"/>
            <a:ext cx="251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excitations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ionizations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1"/>
          <p:cNvSpPr txBox="1"/>
          <p:nvPr/>
        </p:nvSpPr>
        <p:spPr>
          <a:xfrm>
            <a:off x="5749029" y="3403138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Penumbra: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l-G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</a:t>
            </a:r>
            <a:r>
              <a:rPr lang="cs-C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ionizations</a:t>
            </a: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 smtClean="0"/>
              <a:t>XUV/SXR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52413" y="73025"/>
            <a:ext cx="7886700" cy="784225"/>
          </a:xfrm>
        </p:spPr>
        <p:txBody>
          <a:bodyPr/>
          <a:lstStyle/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/>
              <a:t>XUV/SXR</a:t>
            </a:r>
            <a:endParaRPr lang="cs-CZ" altLang="cs-CZ" dirty="0" smtClean="0"/>
          </a:p>
        </p:txBody>
      </p:sp>
      <p:pic>
        <p:nvPicPr>
          <p:cNvPr id="1126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641475"/>
            <a:ext cx="6923087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75150"/>
            <a:ext cx="2855912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49238" y="1027113"/>
            <a:ext cx="663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Prague Asterix Laser System: Ar and Xe plasma emission (500 ps)</a:t>
            </a:r>
            <a:endParaRPr lang="cs-CZ" altLang="cs-CZ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0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4978400"/>
            <a:ext cx="2436813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978400"/>
            <a:ext cx="24257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13"/>
          <p:cNvSpPr txBox="1">
            <a:spLocks noChangeArrowheads="1"/>
          </p:cNvSpPr>
          <p:nvPr/>
        </p:nvSpPr>
        <p:spPr bwMode="auto">
          <a:xfrm>
            <a:off x="7656513" y="5470525"/>
            <a:ext cx="39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Ar</a:t>
            </a:r>
          </a:p>
        </p:txBody>
      </p:sp>
      <p:sp>
        <p:nvSpPr>
          <p:cNvPr id="11273" name="TextovéPole 14"/>
          <p:cNvSpPr txBox="1">
            <a:spLocks noChangeArrowheads="1"/>
          </p:cNvSpPr>
          <p:nvPr/>
        </p:nvSpPr>
        <p:spPr bwMode="auto">
          <a:xfrm>
            <a:off x="5154613" y="5432425"/>
            <a:ext cx="41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Xe</a:t>
            </a:r>
          </a:p>
        </p:txBody>
      </p:sp>
    </p:spTree>
    <p:extLst>
      <p:ext uri="{BB962C8B-B14F-4D97-AF65-F5344CB8AC3E}">
        <p14:creationId xmlns:p14="http://schemas.microsoft.com/office/powerpoint/2010/main" val="42279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6" y="2383219"/>
            <a:ext cx="5221235" cy="4322073"/>
          </a:xfrm>
          <a:prstGeom prst="rect">
            <a:avLst/>
          </a:prstGeom>
        </p:spPr>
      </p:pic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52413" y="73025"/>
            <a:ext cx="7886700" cy="784225"/>
          </a:xfrm>
        </p:spPr>
        <p:txBody>
          <a:bodyPr/>
          <a:lstStyle/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/>
              <a:t>XUV/SXR</a:t>
            </a:r>
            <a:endParaRPr lang="cs-CZ" altLang="cs-CZ" dirty="0" smtClean="0"/>
          </a:p>
        </p:txBody>
      </p:sp>
      <p:pic>
        <p:nvPicPr>
          <p:cNvPr id="10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/>
          <a:stretch/>
        </p:blipFill>
        <p:spPr>
          <a:xfrm>
            <a:off x="5888807" y="3983385"/>
            <a:ext cx="3255193" cy="2626029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0"/>
          <a:stretch/>
        </p:blipFill>
        <p:spPr>
          <a:xfrm>
            <a:off x="5724478" y="1472254"/>
            <a:ext cx="3046276" cy="2599090"/>
          </a:xfrm>
          <a:prstGeom prst="rect">
            <a:avLst/>
          </a:prstGeom>
        </p:spPr>
      </p:pic>
      <p:sp>
        <p:nvSpPr>
          <p:cNvPr id="12" name="Rectangle 17"/>
          <p:cNvSpPr/>
          <p:nvPr/>
        </p:nvSpPr>
        <p:spPr>
          <a:xfrm>
            <a:off x="249507" y="1066992"/>
            <a:ext cx="6699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 (Prague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Asterix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SXR (250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1570 eV)</a:t>
            </a:r>
          </a:p>
        </p:txBody>
      </p:sp>
      <p:sp>
        <p:nvSpPr>
          <p:cNvPr id="1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41272" y="6340167"/>
            <a:ext cx="2057400" cy="365125"/>
          </a:xfrm>
        </p:spPr>
        <p:txBody>
          <a:bodyPr/>
          <a:lstStyle/>
          <a:p>
            <a:fld id="{E8BC05B5-EF0C-4D1A-8D9A-24CC11D17360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5211915" y="1465029"/>
            <a:ext cx="1148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/He plasma</a:t>
            </a:r>
            <a:endParaRPr lang="cs-CZ" sz="1200" dirty="0"/>
          </a:p>
        </p:txBody>
      </p:sp>
      <p:sp>
        <p:nvSpPr>
          <p:cNvPr id="15" name="Obdélník 14"/>
          <p:cNvSpPr/>
          <p:nvPr/>
        </p:nvSpPr>
        <p:spPr>
          <a:xfrm>
            <a:off x="5272779" y="4009976"/>
            <a:ext cx="1114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Ar/He plasma</a:t>
            </a:r>
            <a:endParaRPr lang="cs-CZ" sz="1200" dirty="0"/>
          </a:p>
        </p:txBody>
      </p:sp>
      <p:sp>
        <p:nvSpPr>
          <p:cNvPr id="16" name="Rectangle 8"/>
          <p:cNvSpPr/>
          <p:nvPr/>
        </p:nvSpPr>
        <p:spPr>
          <a:xfrm>
            <a:off x="452816" y="1472254"/>
            <a:ext cx="57538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Gas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puff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target</a:t>
            </a:r>
            <a:endParaRPr lang="el-GR" sz="1500" b="1" dirty="0">
              <a:solidFill>
                <a:srgbClr val="0070C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52413" y="73025"/>
            <a:ext cx="7886700" cy="784225"/>
          </a:xfrm>
        </p:spPr>
        <p:txBody>
          <a:bodyPr/>
          <a:lstStyle/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/>
              <a:t>XUV/SXR</a:t>
            </a:r>
            <a:endParaRPr lang="cs-CZ" altLang="cs-CZ" dirty="0" smtClean="0"/>
          </a:p>
        </p:txBody>
      </p:sp>
      <p:sp>
        <p:nvSpPr>
          <p:cNvPr id="1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41272" y="6340167"/>
            <a:ext cx="2057400" cy="365125"/>
          </a:xfrm>
        </p:spPr>
        <p:txBody>
          <a:bodyPr/>
          <a:lstStyle/>
          <a:p>
            <a:fld id="{E8BC05B5-EF0C-4D1A-8D9A-24CC11D17360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8" name="Rectangle 17"/>
          <p:cNvSpPr/>
          <p:nvPr/>
        </p:nvSpPr>
        <p:spPr>
          <a:xfrm>
            <a:off x="249507" y="1083176"/>
            <a:ext cx="657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PALS (Prague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Asterix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SXR (250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1570 eV)</a:t>
            </a:r>
          </a:p>
        </p:txBody>
      </p:sp>
      <p:sp>
        <p:nvSpPr>
          <p:cNvPr id="19" name="Rectangle 8"/>
          <p:cNvSpPr/>
          <p:nvPr/>
        </p:nvSpPr>
        <p:spPr>
          <a:xfrm>
            <a:off x="452816" y="1488438"/>
            <a:ext cx="57538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Zn 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target</a:t>
            </a:r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– 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QSS (Ne-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like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zinc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Wavelength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: 21.2 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nm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 (58.5 eV)</a:t>
            </a:r>
            <a:endParaRPr lang="el-GR" sz="1500" b="1" dirty="0">
              <a:solidFill>
                <a:srgbClr val="0070C0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3533"/>
          <a:stretch/>
        </p:blipFill>
        <p:spPr>
          <a:xfrm>
            <a:off x="249507" y="2078366"/>
            <a:ext cx="8755948" cy="40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012" y="1660818"/>
            <a:ext cx="2996988" cy="213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/>
              <a:t>XUV/SXR</a:t>
            </a:r>
          </a:p>
        </p:txBody>
      </p:sp>
      <p:sp>
        <p:nvSpPr>
          <p:cNvPr id="4" name="TextovéPole 4"/>
          <p:cNvSpPr txBox="1"/>
          <p:nvPr/>
        </p:nvSpPr>
        <p:spPr>
          <a:xfrm>
            <a:off x="249507" y="1510853"/>
            <a:ext cx="67735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Ne-</a:t>
            </a:r>
            <a:r>
              <a:rPr lang="cs-CZ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8+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laser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CDL)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cs-CZ" sz="1500" dirty="0" smtClean="0">
                <a:latin typeface="Arial" charset="0"/>
                <a:cs typeface="Arial" charset="0"/>
              </a:rPr>
              <a:t>Laser </a:t>
            </a:r>
            <a:r>
              <a:rPr lang="cs-CZ" sz="1500" dirty="0" err="1" smtClean="0">
                <a:latin typeface="Arial" charset="0"/>
                <a:cs typeface="Arial" charset="0"/>
              </a:rPr>
              <a:t>emission</a:t>
            </a:r>
            <a:r>
              <a:rPr lang="cs-CZ" sz="1500" dirty="0" smtClean="0">
                <a:latin typeface="Arial" charset="0"/>
                <a:cs typeface="Arial" charset="0"/>
              </a:rPr>
              <a:t> by </a:t>
            </a:r>
            <a:r>
              <a:rPr lang="en-US" sz="1500" b="1" dirty="0">
                <a:latin typeface="Arial" charset="0"/>
                <a:cs typeface="Arial" charset="0"/>
              </a:rPr>
              <a:t>Z-pinch</a:t>
            </a:r>
            <a:r>
              <a:rPr lang="en-US" sz="1500" dirty="0">
                <a:latin typeface="Arial" charset="0"/>
                <a:cs typeface="Arial" charset="0"/>
              </a:rPr>
              <a:t> </a:t>
            </a:r>
            <a:r>
              <a:rPr lang="cs-CZ" sz="1500" dirty="0" err="1" smtClean="0">
                <a:latin typeface="Arial" charset="0"/>
                <a:cs typeface="Arial" charset="0"/>
              </a:rPr>
              <a:t>effect</a:t>
            </a:r>
            <a:r>
              <a:rPr lang="cs-CZ" sz="1500" dirty="0" smtClean="0">
                <a:latin typeface="Arial" charset="0"/>
                <a:cs typeface="Arial" charset="0"/>
              </a:rPr>
              <a:t> </a:t>
            </a:r>
            <a:r>
              <a:rPr lang="cs-CZ" sz="1500" dirty="0" err="1" smtClean="0">
                <a:latin typeface="Arial" charset="0"/>
                <a:cs typeface="Arial" charset="0"/>
              </a:rPr>
              <a:t>of</a:t>
            </a:r>
            <a:r>
              <a:rPr lang="en-US" sz="1500" dirty="0" smtClean="0">
                <a:latin typeface="Arial" charset="0"/>
                <a:cs typeface="Arial" charset="0"/>
              </a:rPr>
              <a:t> </a:t>
            </a:r>
            <a:r>
              <a:rPr lang="cs-CZ" sz="1500" dirty="0" smtClean="0">
                <a:latin typeface="Arial" charset="0"/>
                <a:cs typeface="Arial" charset="0"/>
              </a:rPr>
              <a:t>Ar</a:t>
            </a:r>
            <a:r>
              <a:rPr lang="cs-CZ" sz="1500" baseline="30000" dirty="0" smtClean="0">
                <a:latin typeface="Arial" charset="0"/>
                <a:cs typeface="Arial" charset="0"/>
              </a:rPr>
              <a:t>8</a:t>
            </a:r>
            <a:r>
              <a:rPr lang="cs-CZ" sz="1500" baseline="30000" dirty="0">
                <a:latin typeface="Arial" charset="0"/>
                <a:cs typeface="Arial" charset="0"/>
              </a:rPr>
              <a:t>+</a:t>
            </a:r>
            <a:r>
              <a:rPr lang="cs-CZ" sz="1500" dirty="0">
                <a:latin typeface="Arial" charset="0"/>
                <a:cs typeface="Arial" charset="0"/>
              </a:rPr>
              <a:t> </a:t>
            </a:r>
            <a:r>
              <a:rPr lang="cs-CZ" sz="1500" dirty="0" smtClean="0">
                <a:latin typeface="Arial" charset="0"/>
                <a:cs typeface="Arial" charset="0"/>
              </a:rPr>
              <a:t>plasma </a:t>
            </a:r>
            <a:r>
              <a:rPr lang="en-US" sz="1500" dirty="0">
                <a:latin typeface="Arial" charset="0"/>
                <a:cs typeface="Arial" charset="0"/>
              </a:rPr>
              <a:t>(</a:t>
            </a:r>
            <a:r>
              <a:rPr lang="en-US" sz="1500" b="1" dirty="0" err="1" smtClean="0">
                <a:latin typeface="Arial" charset="0"/>
                <a:cs typeface="Arial" charset="0"/>
              </a:rPr>
              <a:t>Pul</a:t>
            </a:r>
            <a:r>
              <a:rPr lang="cs-CZ" sz="1500" b="1" dirty="0" smtClean="0">
                <a:latin typeface="Arial" charset="0"/>
                <a:cs typeface="Arial" charset="0"/>
              </a:rPr>
              <a:t>sed source</a:t>
            </a:r>
            <a:r>
              <a:rPr lang="en-US" sz="1500" dirty="0" smtClean="0">
                <a:latin typeface="Arial" charset="0"/>
                <a:cs typeface="Arial" charset="0"/>
              </a:rPr>
              <a:t>)</a:t>
            </a:r>
            <a:endParaRPr lang="en-US" sz="15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500" dirty="0">
                <a:latin typeface="Arial" charset="0"/>
                <a:cs typeface="Arial" charset="0"/>
              </a:rPr>
              <a:t>L</a:t>
            </a:r>
            <a:r>
              <a:rPr lang="cs-CZ" sz="1500" dirty="0" err="1" smtClean="0">
                <a:latin typeface="Arial" charset="0"/>
                <a:cs typeface="Arial" charset="0"/>
              </a:rPr>
              <a:t>aser</a:t>
            </a:r>
            <a:r>
              <a:rPr lang="cs-CZ" sz="1500" dirty="0" smtClean="0">
                <a:latin typeface="Arial" charset="0"/>
                <a:cs typeface="Arial" charset="0"/>
              </a:rPr>
              <a:t> </a:t>
            </a:r>
            <a:r>
              <a:rPr lang="cs-CZ" sz="1500" dirty="0" err="1" smtClean="0">
                <a:latin typeface="Arial" charset="0"/>
                <a:cs typeface="Arial" charset="0"/>
              </a:rPr>
              <a:t>transition</a:t>
            </a:r>
            <a:r>
              <a:rPr lang="cs-CZ" sz="1500" dirty="0" smtClean="0">
                <a:latin typeface="Arial" charset="0"/>
                <a:cs typeface="Arial" charset="0"/>
              </a:rPr>
              <a:t> </a:t>
            </a:r>
            <a:r>
              <a:rPr lang="cs-CZ" sz="1500" dirty="0" err="1" smtClean="0">
                <a:latin typeface="Arial" charset="0"/>
                <a:cs typeface="Arial" charset="0"/>
              </a:rPr>
              <a:t>between</a:t>
            </a:r>
            <a:r>
              <a:rPr lang="en-US" sz="1500" dirty="0" smtClean="0">
                <a:latin typeface="Arial" charset="0"/>
                <a:cs typeface="Arial" charset="0"/>
              </a:rPr>
              <a:t> </a:t>
            </a:r>
            <a:r>
              <a:rPr lang="en-US" sz="1500" baseline="30000" dirty="0">
                <a:latin typeface="Arial" charset="0"/>
                <a:cs typeface="Arial" charset="0"/>
              </a:rPr>
              <a:t>1</a:t>
            </a:r>
            <a:r>
              <a:rPr lang="en-US" sz="1500" dirty="0">
                <a:latin typeface="Arial" charset="0"/>
                <a:cs typeface="Arial" charset="0"/>
              </a:rPr>
              <a:t>S</a:t>
            </a:r>
            <a:r>
              <a:rPr lang="en-US" sz="1500" baseline="-25000" dirty="0">
                <a:latin typeface="Arial" charset="0"/>
                <a:cs typeface="Arial" charset="0"/>
              </a:rPr>
              <a:t>0</a:t>
            </a:r>
            <a:r>
              <a:rPr lang="en-US" sz="1500" dirty="0">
                <a:latin typeface="Arial" charset="0"/>
                <a:cs typeface="Arial" charset="0"/>
              </a:rPr>
              <a:t>(2p</a:t>
            </a:r>
            <a:r>
              <a:rPr lang="en-US" sz="1500" baseline="-25000" dirty="0">
                <a:latin typeface="Arial" charset="0"/>
                <a:cs typeface="Arial" charset="0"/>
              </a:rPr>
              <a:t>1/2</a:t>
            </a:r>
            <a:r>
              <a:rPr lang="en-US" sz="1500" dirty="0">
                <a:latin typeface="Arial" charset="0"/>
                <a:cs typeface="Arial" charset="0"/>
              </a:rPr>
              <a:t>3p</a:t>
            </a:r>
            <a:r>
              <a:rPr lang="en-US" sz="1500" baseline="-25000" dirty="0">
                <a:latin typeface="Arial" charset="0"/>
                <a:cs typeface="Arial" charset="0"/>
              </a:rPr>
              <a:t>1/2</a:t>
            </a:r>
            <a:r>
              <a:rPr lang="en-US" sz="1500" dirty="0">
                <a:latin typeface="Arial" charset="0"/>
                <a:cs typeface="Arial" charset="0"/>
              </a:rPr>
              <a:t>)</a:t>
            </a:r>
            <a:r>
              <a:rPr lang="en-US" sz="1500" baseline="-25000" dirty="0">
                <a:latin typeface="Arial" charset="0"/>
                <a:cs typeface="Arial" charset="0"/>
              </a:rPr>
              <a:t>J=0 </a:t>
            </a:r>
            <a:r>
              <a:rPr lang="cs-CZ" sz="1500" baseline="-25000" dirty="0">
                <a:latin typeface="Arial" charset="0"/>
                <a:cs typeface="Arial" charset="0"/>
              </a:rPr>
              <a:t> </a:t>
            </a:r>
            <a:r>
              <a:rPr lang="cs-CZ" sz="1500" dirty="0">
                <a:latin typeface="Arial" charset="0"/>
                <a:cs typeface="Arial" charset="0"/>
              </a:rPr>
              <a:t>a </a:t>
            </a:r>
            <a:r>
              <a:rPr lang="en-US" sz="1500" baseline="30000" dirty="0" smtClean="0">
                <a:latin typeface="Arial" charset="0"/>
                <a:cs typeface="Arial" charset="0"/>
              </a:rPr>
              <a:t>1</a:t>
            </a:r>
            <a:r>
              <a:rPr lang="en-US" sz="1500" dirty="0" smtClean="0">
                <a:latin typeface="Arial" charset="0"/>
                <a:cs typeface="Arial" charset="0"/>
              </a:rPr>
              <a:t>P</a:t>
            </a:r>
            <a:r>
              <a:rPr lang="en-US" sz="1500" baseline="-25000" dirty="0" smtClean="0">
                <a:latin typeface="Arial" charset="0"/>
                <a:cs typeface="Arial" charset="0"/>
              </a:rPr>
              <a:t>1</a:t>
            </a:r>
            <a:r>
              <a:rPr lang="en-US" sz="1500" dirty="0" smtClean="0">
                <a:latin typeface="Arial" charset="0"/>
                <a:cs typeface="Arial" charset="0"/>
              </a:rPr>
              <a:t>(2p</a:t>
            </a:r>
            <a:r>
              <a:rPr lang="en-US" sz="1500" baseline="-25000" dirty="0" smtClean="0">
                <a:latin typeface="Arial" charset="0"/>
                <a:cs typeface="Arial" charset="0"/>
              </a:rPr>
              <a:t>1/2</a:t>
            </a:r>
            <a:r>
              <a:rPr lang="en-US" sz="1500" dirty="0" smtClean="0">
                <a:latin typeface="Arial" charset="0"/>
                <a:cs typeface="Arial" charset="0"/>
              </a:rPr>
              <a:t>3s</a:t>
            </a:r>
            <a:r>
              <a:rPr lang="en-US" sz="1500" baseline="-25000" dirty="0" smtClean="0">
                <a:latin typeface="Arial" charset="0"/>
                <a:cs typeface="Arial" charset="0"/>
              </a:rPr>
              <a:t>1/2</a:t>
            </a:r>
            <a:r>
              <a:rPr lang="en-US" sz="1500" dirty="0" smtClean="0">
                <a:latin typeface="Arial" charset="0"/>
                <a:cs typeface="Arial" charset="0"/>
              </a:rPr>
              <a:t>)</a:t>
            </a:r>
            <a:r>
              <a:rPr lang="en-US" sz="1500" baseline="-25000" dirty="0" smtClean="0">
                <a:latin typeface="Arial" charset="0"/>
                <a:cs typeface="Arial" charset="0"/>
              </a:rPr>
              <a:t>J=1</a:t>
            </a:r>
            <a:r>
              <a:rPr lang="cs-CZ" sz="1500" baseline="-25000" dirty="0" smtClean="0">
                <a:latin typeface="Arial" charset="0"/>
                <a:cs typeface="Arial" charset="0"/>
              </a:rPr>
              <a:t> </a:t>
            </a:r>
            <a:r>
              <a:rPr lang="cs-CZ" sz="1500" dirty="0" err="1" smtClean="0">
                <a:latin typeface="Arial" charset="0"/>
                <a:cs typeface="Arial" charset="0"/>
              </a:rPr>
              <a:t>states</a:t>
            </a:r>
            <a:endParaRPr lang="cs-CZ" sz="1500" baseline="-25000" dirty="0">
              <a:latin typeface="Arial" charset="0"/>
              <a:cs typeface="Arial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335048" y="6353550"/>
            <a:ext cx="3743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dirty="0"/>
              <a:t>S. </a:t>
            </a:r>
            <a:r>
              <a:rPr lang="en-US" sz="1200" dirty="0" err="1"/>
              <a:t>Heinbuch</a:t>
            </a:r>
            <a:r>
              <a:rPr lang="cs-CZ" sz="1200" dirty="0"/>
              <a:t> et al.</a:t>
            </a:r>
            <a:r>
              <a:rPr lang="en-US" sz="1200" dirty="0"/>
              <a:t>:</a:t>
            </a:r>
            <a:r>
              <a:rPr lang="cs-CZ" sz="1200" dirty="0"/>
              <a:t> </a:t>
            </a:r>
            <a:r>
              <a:rPr lang="en-US" sz="1200" i="1" dirty="0"/>
              <a:t>Optics Express</a:t>
            </a:r>
            <a:r>
              <a:rPr lang="en-US" sz="1200" dirty="0"/>
              <a:t> 13</a:t>
            </a:r>
            <a:r>
              <a:rPr lang="cs-CZ" sz="1200" dirty="0"/>
              <a:t>,</a:t>
            </a:r>
            <a:r>
              <a:rPr lang="en-US" sz="1200" dirty="0"/>
              <a:t> 4050 (2006)</a:t>
            </a:r>
            <a:endParaRPr lang="cs-CZ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49507" y="1059565"/>
            <a:ext cx="615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(XUV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(IOP CAS)</a:t>
            </a:r>
            <a:endParaRPr 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902" t="10789" r="14268" b="9277"/>
          <a:stretch/>
        </p:blipFill>
        <p:spPr>
          <a:xfrm>
            <a:off x="318413" y="2584241"/>
            <a:ext cx="5722170" cy="335155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7027" r="8987" b="4027"/>
          <a:stretch/>
        </p:blipFill>
        <p:spPr>
          <a:xfrm>
            <a:off x="6385797" y="4428498"/>
            <a:ext cx="2417685" cy="19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/>
              <a:t>XUV/SXR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507" y="1059565"/>
            <a:ext cx="615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(XUV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(IOP CAS)</a:t>
            </a:r>
            <a:endParaRPr 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453791"/>
              </p:ext>
            </p:extLst>
          </p:nvPr>
        </p:nvGraphicFramePr>
        <p:xfrm>
          <a:off x="4923429" y="4584389"/>
          <a:ext cx="3522070" cy="178716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61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217"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Output </a:t>
                      </a:r>
                      <a:r>
                        <a:rPr lang="cs-CZ" sz="1400" dirty="0" err="1" smtClean="0">
                          <a:solidFill>
                            <a:schemeClr val="tx1"/>
                          </a:solidFill>
                        </a:rPr>
                        <a:t>characteristics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77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err="1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Wavelength</a:t>
                      </a:r>
                      <a:endParaRPr lang="cs-CZ" sz="1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/>
                        <a:t>46.9 </a:t>
                      </a:r>
                      <a:r>
                        <a:rPr lang="cs-CZ" sz="1200" b="1" dirty="0" err="1"/>
                        <a:t>nm</a:t>
                      </a:r>
                      <a:endParaRPr lang="cs-CZ" sz="1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7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kern="1200" dirty="0"/>
                        <a:t>Δλ</a:t>
                      </a:r>
                      <a:r>
                        <a:rPr lang="cs-CZ" sz="1200" kern="1200" dirty="0"/>
                        <a:t>/</a:t>
                      </a:r>
                      <a:r>
                        <a:rPr lang="el-GR" sz="1200" kern="1200" dirty="0"/>
                        <a:t>λ</a:t>
                      </a:r>
                      <a:endParaRPr lang="el-GR" sz="1200" kern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8x10</a:t>
                      </a:r>
                      <a:r>
                        <a:rPr lang="en-US" sz="1200" baseline="30000" dirty="0"/>
                        <a:t>-4</a:t>
                      </a:r>
                      <a:endParaRPr lang="cs-CZ" sz="1200" b="0" baseline="30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77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/>
                        <a:t>Pulse</a:t>
                      </a:r>
                      <a:r>
                        <a:rPr lang="cs-CZ" sz="1200" b="1" baseline="0" dirty="0" smtClean="0"/>
                        <a:t> </a:t>
                      </a:r>
                      <a:r>
                        <a:rPr lang="cs-CZ" sz="1200" b="1" baseline="0" dirty="0" err="1" smtClean="0"/>
                        <a:t>length</a:t>
                      </a:r>
                      <a:endParaRPr lang="cs-CZ" sz="1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/>
                        <a:t>2</a:t>
                      </a:r>
                      <a:r>
                        <a:rPr lang="cs-CZ" sz="1200" b="1" baseline="0" dirty="0"/>
                        <a:t> </a:t>
                      </a:r>
                      <a:r>
                        <a:rPr lang="cs-CZ" sz="1200" b="1" baseline="0" dirty="0" err="1"/>
                        <a:t>ns</a:t>
                      </a:r>
                      <a:r>
                        <a:rPr lang="cs-CZ" sz="1200" b="1" baseline="0" dirty="0"/>
                        <a:t> (FWHM)</a:t>
                      </a:r>
                      <a:endParaRPr lang="cs-CZ" sz="1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77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Pulse</a:t>
                      </a:r>
                      <a:r>
                        <a:rPr lang="cs-CZ" sz="1200" b="1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sz="1200" b="1" baseline="0" dirty="0" err="1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energy</a:t>
                      </a:r>
                      <a:endParaRPr lang="cs-CZ" sz="1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/>
                        <a:t>1 </a:t>
                      </a:r>
                      <a:r>
                        <a:rPr kumimoji="0" lang="cs-CZ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μJ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36">
                <a:tc>
                  <a:txBody>
                    <a:bodyPr/>
                    <a:lstStyle/>
                    <a:p>
                      <a:pPr algn="l"/>
                      <a:r>
                        <a:rPr lang="cs-CZ" sz="1200" baseline="0" dirty="0" err="1" smtClean="0"/>
                        <a:t>Rep</a:t>
                      </a:r>
                      <a:r>
                        <a:rPr lang="cs-CZ" sz="1200" baseline="0" dirty="0" smtClean="0"/>
                        <a:t>. </a:t>
                      </a:r>
                      <a:r>
                        <a:rPr lang="cs-CZ" sz="1200" baseline="0" dirty="0" err="1" smtClean="0"/>
                        <a:t>rate</a:t>
                      </a:r>
                      <a:endParaRPr lang="cs-CZ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 Hz (3 Hz)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13" name="Obrázek 1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61" y="1626954"/>
            <a:ext cx="3758776" cy="28190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Přímá spojnice se šipkou 17"/>
          <p:cNvCxnSpPr/>
          <p:nvPr/>
        </p:nvCxnSpPr>
        <p:spPr>
          <a:xfrm flipV="1">
            <a:off x="1152616" y="3179418"/>
            <a:ext cx="602088" cy="15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8"/>
          <p:cNvSpPr txBox="1"/>
          <p:nvPr/>
        </p:nvSpPr>
        <p:spPr>
          <a:xfrm>
            <a:off x="851572" y="2414973"/>
            <a:ext cx="1204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XUV beam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6" name="Picture 2" descr="Poster_CO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61" y="4689839"/>
            <a:ext cx="4098551" cy="19120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12" y="1466462"/>
            <a:ext cx="4320089" cy="1731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bdélník 69"/>
              <p:cNvSpPr/>
              <p:nvPr/>
            </p:nvSpPr>
            <p:spPr>
              <a:xfrm>
                <a:off x="4449558" y="3597113"/>
                <a:ext cx="4492192" cy="494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1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cs-CZ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1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cs-CZ" sz="11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sz="11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cs-CZ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1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cs-CZ" sz="11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cs-CZ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cs-CZ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cs-CZ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cs-CZ" sz="11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cs-CZ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cs-CZ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cs-CZ" sz="11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cs-CZ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sz="11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1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f>
                                    <m:fPr>
                                      <m:ctrlPr>
                                        <a:rPr lang="cs-CZ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cs-CZ" sz="11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cs-CZ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cs-CZ" sz="1100" dirty="0"/>
              </a:p>
            </p:txBody>
          </p:sp>
        </mc:Choice>
        <mc:Fallback xmlns="">
          <p:sp>
            <p:nvSpPr>
              <p:cNvPr id="63" name="Obdélník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58" y="3597113"/>
                <a:ext cx="4492192" cy="4944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Přímá spojnice se šipkou 17"/>
          <p:cNvCxnSpPr/>
          <p:nvPr/>
        </p:nvCxnSpPr>
        <p:spPr>
          <a:xfrm flipV="1">
            <a:off x="449761" y="5908274"/>
            <a:ext cx="602088" cy="15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6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5446"/>
            <a:ext cx="5218687" cy="3993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Experiment</a:t>
            </a:r>
            <a:r>
              <a:rPr lang="en-US" dirty="0" smtClean="0"/>
              <a:t>al sources</a:t>
            </a:r>
            <a:r>
              <a:rPr lang="cs-CZ" dirty="0" smtClean="0"/>
              <a:t> </a:t>
            </a:r>
            <a:r>
              <a:rPr lang="en-US" dirty="0" smtClean="0"/>
              <a:t>of </a:t>
            </a:r>
            <a:r>
              <a:rPr lang="cs-CZ" dirty="0" smtClean="0"/>
              <a:t>XUV/SXR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39" y="4424233"/>
            <a:ext cx="3487481" cy="1975123"/>
          </a:xfrm>
          <a:prstGeom prst="rect">
            <a:avLst/>
          </a:prstGeom>
        </p:spPr>
      </p:pic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99" y="1378402"/>
            <a:ext cx="4142099" cy="3313681"/>
          </a:xfrm>
        </p:spPr>
      </p:pic>
      <p:sp>
        <p:nvSpPr>
          <p:cNvPr id="8" name="Rectangle 7"/>
          <p:cNvSpPr/>
          <p:nvPr/>
        </p:nvSpPr>
        <p:spPr>
          <a:xfrm>
            <a:off x="365822" y="1626954"/>
            <a:ext cx="7044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YAG Laser: 1024 </a:t>
            </a:r>
            <a:r>
              <a:rPr lang="cs-CZ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J, 4 </a:t>
            </a:r>
            <a:r>
              <a:rPr lang="cs-CZ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 Hz,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Hz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822" y="6168453"/>
            <a:ext cx="54253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cs-CZ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US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</a:t>
            </a:r>
            <a:r>
              <a:rPr lang="en-US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x 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1500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cs-CZ" sz="1500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pulse </a:t>
            </a:r>
            <a:r>
              <a:rPr lang="cs-CZ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 position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 </a:t>
            </a:r>
            <a:r>
              <a:rPr lang="cs-CZ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cs-CZ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4479" y="4914515"/>
            <a:ext cx="1000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cell:</a:t>
            </a:r>
            <a:endParaRPr lang="cs-CZ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507" y="1059565"/>
            <a:ext cx="804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soft X-ray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in “water window “ energy range 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(WAT)</a:t>
            </a:r>
            <a:endParaRPr 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6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252413" y="73025"/>
            <a:ext cx="7886700" cy="784225"/>
          </a:xfrm>
        </p:spPr>
        <p:txBody>
          <a:bodyPr/>
          <a:lstStyle/>
          <a:p>
            <a:pPr eaLnBrk="1" hangingPunct="1"/>
            <a:r>
              <a:rPr lang="en-US" altLang="cs-CZ" smtClean="0"/>
              <a:t>Radiation sources</a:t>
            </a:r>
            <a:endParaRPr lang="cs-CZ" altLang="cs-CZ" smtClean="0"/>
          </a:p>
        </p:txBody>
      </p:sp>
      <p:pic>
        <p:nvPicPr>
          <p:cNvPr id="1331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93056"/>
            <a:ext cx="8056563" cy="4532312"/>
          </a:xfrm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49238" y="1027113"/>
            <a:ext cx="3810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IOE - MUT: Ar plasma emission (5 ns)</a:t>
            </a:r>
            <a:endParaRPr lang="cs-CZ" altLang="cs-CZ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9" name="TextovéPole 7"/>
          <p:cNvSpPr txBox="1">
            <a:spLocks noChangeArrowheads="1"/>
          </p:cNvSpPr>
          <p:nvPr/>
        </p:nvSpPr>
        <p:spPr bwMode="auto">
          <a:xfrm>
            <a:off x="334963" y="6353175"/>
            <a:ext cx="3743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Adjei et al.</a:t>
            </a:r>
            <a:r>
              <a:rPr lang="en-US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 Rad Phys Chem </a:t>
            </a:r>
            <a:r>
              <a:rPr lang="en-US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cs-CZ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1200" i="1">
                <a:latin typeface="Arial" panose="020B0604020202020204" pitchFamily="34" charset="0"/>
                <a:cs typeface="Arial" panose="020B0604020202020204" pitchFamily="34" charset="0"/>
              </a:rPr>
              <a:t> 17 (2016)</a:t>
            </a:r>
            <a:endParaRPr lang="cs-CZ" altLang="cs-C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34110" y="1758156"/>
            <a:ext cx="2390089" cy="2042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1" y="1793875"/>
            <a:ext cx="262223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2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– motivation</a:t>
            </a:r>
          </a:p>
          <a:p>
            <a:r>
              <a:rPr lang="en-US" dirty="0" smtClean="0"/>
              <a:t>Interaction of XUV and SXR with matter</a:t>
            </a:r>
          </a:p>
          <a:p>
            <a:r>
              <a:rPr lang="en-US" dirty="0" smtClean="0"/>
              <a:t>Interaction of charged particles with matter</a:t>
            </a:r>
          </a:p>
          <a:p>
            <a:r>
              <a:rPr lang="cs-CZ" dirty="0"/>
              <a:t>Experiment</a:t>
            </a:r>
            <a:r>
              <a:rPr lang="en-US" dirty="0"/>
              <a:t>al sources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 smtClean="0"/>
              <a:t>XUV/SXR</a:t>
            </a:r>
            <a:endParaRPr lang="en-US" dirty="0" smtClean="0"/>
          </a:p>
          <a:p>
            <a:r>
              <a:rPr lang="en-US" dirty="0" smtClean="0"/>
              <a:t>Biological samples</a:t>
            </a:r>
          </a:p>
          <a:p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XUV</a:t>
            </a:r>
            <a:r>
              <a:rPr lang="en-US" dirty="0"/>
              <a:t>/</a:t>
            </a:r>
            <a:r>
              <a:rPr lang="cs-CZ" dirty="0"/>
              <a:t>SXR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smtClean="0"/>
              <a:t>DNA</a:t>
            </a:r>
            <a:endParaRPr lang="en-US" dirty="0" smtClean="0"/>
          </a:p>
          <a:p>
            <a:r>
              <a:rPr lang="en-US" dirty="0" smtClean="0"/>
              <a:t>Dosimetry and Radiation chemical yield</a:t>
            </a:r>
            <a:endParaRPr lang="cs-CZ" dirty="0" smtClean="0"/>
          </a:p>
          <a:p>
            <a:r>
              <a:rPr lang="cs-CZ" dirty="0" err="1" smtClean="0"/>
              <a:t>Results</a:t>
            </a:r>
            <a:endParaRPr lang="en-US" dirty="0" smtClean="0"/>
          </a:p>
          <a:p>
            <a:r>
              <a:rPr lang="en-US" dirty="0"/>
              <a:t>Future plans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1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/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3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</a:t>
            </a:r>
            <a:r>
              <a:rPr lang="cs-CZ" dirty="0" smtClean="0"/>
              <a:t>S</a:t>
            </a:r>
            <a:r>
              <a:rPr lang="en-US" dirty="0" err="1" smtClean="0"/>
              <a:t>amples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" name="Zástupný symbol pro číslo snímku 3"/>
          <p:cNvSpPr txBox="1">
            <a:spLocks/>
          </p:cNvSpPr>
          <p:nvPr/>
        </p:nvSpPr>
        <p:spPr>
          <a:xfrm>
            <a:off x="684127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BC05B5-EF0C-4D1A-8D9A-24CC11D17360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866009" y="129740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AFM</a:t>
            </a:r>
          </a:p>
        </p:txBody>
      </p:sp>
      <p:sp>
        <p:nvSpPr>
          <p:cNvPr id="11" name="Rectangle 8"/>
          <p:cNvSpPr/>
          <p:nvPr/>
        </p:nvSpPr>
        <p:spPr>
          <a:xfrm>
            <a:off x="5201527" y="5429088"/>
            <a:ext cx="36281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Sta</a:t>
            </a:r>
            <a:r>
              <a:rPr lang="en-US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bilized</a:t>
            </a:r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by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TE </a:t>
            </a:r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buffer 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(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Tris-HCl:EDTA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in different ratios)</a:t>
            </a:r>
            <a:endParaRPr lang="cs-CZ" sz="1500" b="1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Dried in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N</a:t>
            </a:r>
            <a:r>
              <a:rPr lang="cs-CZ" sz="1500" b="1" baseline="-25000" dirty="0" smtClean="0">
                <a:solidFill>
                  <a:srgbClr val="0070C0"/>
                </a:solidFill>
                <a:latin typeface="Arial" panose="020B0604020202020204" pitchFamily="34" charset="0"/>
              </a:rPr>
              <a:t>2</a:t>
            </a:r>
            <a:r>
              <a:rPr lang="cs-CZ" sz="15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atmos</a:t>
            </a:r>
            <a:r>
              <a:rPr lang="en-US" sz="1500" b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phere</a:t>
            </a:r>
            <a:endParaRPr lang="el-GR" sz="1500" b="1" dirty="0">
              <a:solidFill>
                <a:srgbClr val="0070C0"/>
              </a:solidFill>
              <a:latin typeface="MS Shell Dlg 2" panose="020B060403050404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8017" r="27916" b="20690"/>
          <a:stretch/>
        </p:blipFill>
        <p:spPr>
          <a:xfrm>
            <a:off x="3335393" y="5618441"/>
            <a:ext cx="1579508" cy="978456"/>
          </a:xfrm>
          <a:prstGeom prst="rect">
            <a:avLst/>
          </a:prstGeom>
        </p:spPr>
      </p:pic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210372"/>
              </p:ext>
            </p:extLst>
          </p:nvPr>
        </p:nvGraphicFramePr>
        <p:xfrm>
          <a:off x="3335393" y="4871347"/>
          <a:ext cx="818384" cy="707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9" name="PHOTO-PAINT Home &amp; Student" r:id="rId4" imgW="1587240" imgH="1371240" progId="CorelPHOTOPAINTHome.Image.18">
                  <p:embed/>
                </p:oleObj>
              </mc:Choice>
              <mc:Fallback>
                <p:oleObj name="PHOTO-PAINT Home &amp; Student" r:id="rId4" imgW="1587240" imgH="1371240" progId="CorelPHOTOPAINTHome.Image.18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5393" y="4871347"/>
                        <a:ext cx="818384" cy="707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3" descr="Image result for plasm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2" y="1558183"/>
            <a:ext cx="2931807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575750"/>
              </p:ext>
            </p:extLst>
          </p:nvPr>
        </p:nvGraphicFramePr>
        <p:xfrm>
          <a:off x="3048766" y="1560471"/>
          <a:ext cx="5780895" cy="356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0" name="Graph" r:id="rId7" imgW="4454640" imgH="2744280" progId="Origin50.Graph">
                  <p:embed/>
                </p:oleObj>
              </mc:Choice>
              <mc:Fallback>
                <p:oleObj name="Graph" r:id="rId7" imgW="4454640" imgH="2744280" progId="Origin50.Graph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766" y="1560471"/>
                        <a:ext cx="5780895" cy="3562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ál 2"/>
          <p:cNvSpPr/>
          <p:nvPr/>
        </p:nvSpPr>
        <p:spPr>
          <a:xfrm>
            <a:off x="5981700" y="3160390"/>
            <a:ext cx="590550" cy="590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5"/>
          <p:cNvSpPr txBox="1"/>
          <p:nvPr/>
        </p:nvSpPr>
        <p:spPr>
          <a:xfrm>
            <a:off x="249507" y="1118432"/>
            <a:ext cx="854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smid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DNA: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extracted circular nucleic acid molecule (4361 bp long) M = 2.86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×10</a:t>
            </a:r>
            <a:r>
              <a:rPr lang="cs-CZ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</a:t>
            </a:r>
            <a:endParaRPr lang="cs-CZ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5" t="51987" r="14326" b="26530"/>
          <a:stretch>
            <a:fillRect/>
          </a:stretch>
        </p:blipFill>
        <p:spPr bwMode="auto">
          <a:xfrm>
            <a:off x="437328" y="3464741"/>
            <a:ext cx="2611438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9"/>
          <p:cNvSpPr txBox="1">
            <a:spLocks noChangeArrowheads="1"/>
          </p:cNvSpPr>
          <p:nvPr/>
        </p:nvSpPr>
        <p:spPr bwMode="auto">
          <a:xfrm>
            <a:off x="344612" y="6069829"/>
            <a:ext cx="1645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/>
              <a:t>© </a:t>
            </a:r>
            <a:r>
              <a:rPr lang="cs-CZ" altLang="cs-CZ" sz="1200" dirty="0" smtClean="0"/>
              <a:t>Egor Ukraintsev, PhD</a:t>
            </a:r>
            <a:endParaRPr lang="cs-CZ" altLang="cs-CZ" sz="12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899528" y="4098447"/>
            <a:ext cx="185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(1.25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XUV</a:t>
            </a:r>
            <a:r>
              <a:rPr lang="en-US" dirty="0"/>
              <a:t>/</a:t>
            </a:r>
            <a:r>
              <a:rPr lang="cs-CZ" dirty="0"/>
              <a:t>SXR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smtClean="0"/>
              <a:t>DNA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1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XUV</a:t>
            </a:r>
            <a:r>
              <a:rPr lang="en-US" dirty="0" smtClean="0"/>
              <a:t>/</a:t>
            </a:r>
            <a:r>
              <a:rPr lang="cs-CZ" dirty="0" smtClean="0"/>
              <a:t>SXR </a:t>
            </a:r>
            <a:r>
              <a:rPr lang="cs-CZ" dirty="0" err="1" smtClean="0"/>
              <a:t>with</a:t>
            </a:r>
            <a:r>
              <a:rPr lang="cs-CZ" dirty="0" smtClean="0"/>
              <a:t> DNA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7" name="TextBox 5"/>
          <p:cNvSpPr txBox="1"/>
          <p:nvPr/>
        </p:nvSpPr>
        <p:spPr>
          <a:xfrm>
            <a:off x="249507" y="1027348"/>
            <a:ext cx="3906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smid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DNA: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vs. indirect effect</a:t>
            </a:r>
            <a:endParaRPr lang="cs-CZ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8"/>
          <a:stretch/>
        </p:blipFill>
        <p:spPr>
          <a:xfrm>
            <a:off x="28466" y="1454252"/>
            <a:ext cx="9100036" cy="4423104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249507" y="5962965"/>
            <a:ext cx="6056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Adhikary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A., Electron spin resonance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radicals in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irradiated DNA.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XUV</a:t>
            </a:r>
            <a:r>
              <a:rPr lang="en-US" dirty="0" smtClean="0"/>
              <a:t>/</a:t>
            </a:r>
            <a:r>
              <a:rPr lang="cs-CZ" dirty="0" smtClean="0"/>
              <a:t>SXR </a:t>
            </a:r>
            <a:r>
              <a:rPr lang="cs-CZ" dirty="0" err="1" smtClean="0"/>
              <a:t>with</a:t>
            </a:r>
            <a:r>
              <a:rPr lang="cs-CZ" dirty="0" smtClean="0"/>
              <a:t> DNA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1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1365250"/>
            <a:ext cx="8228258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92113" y="6075565"/>
            <a:ext cx="47756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Adhikary</a:t>
            </a:r>
            <a:r>
              <a:rPr lang="en-US" altLang="cs-CZ" sz="1100" i="1" dirty="0">
                <a:latin typeface="Arial" panose="020B0604020202020204" pitchFamily="34" charset="0"/>
                <a:cs typeface="Arial" panose="020B0604020202020204" pitchFamily="34" charset="0"/>
              </a:rPr>
              <a:t> A., Electron spin resonance of radicals in irradiated DNA. (2014)</a:t>
            </a:r>
            <a:endParaRPr lang="cs-CZ" altLang="cs-CZ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9238" y="1027113"/>
            <a:ext cx="2329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cs-CZ" altLang="cs-CZ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cs-CZ" alt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en-US" alt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endParaRPr lang="cs-CZ" altLang="cs-CZ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8" y="1388681"/>
            <a:ext cx="5783049" cy="4425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Abso</a:t>
            </a:r>
            <a:r>
              <a:rPr lang="en-US" dirty="0" err="1" smtClean="0"/>
              <a:t>rption</a:t>
            </a:r>
            <a:r>
              <a:rPr lang="en-US" dirty="0" smtClean="0"/>
              <a:t> of</a:t>
            </a:r>
            <a:r>
              <a:rPr lang="cs-CZ" dirty="0" smtClean="0"/>
              <a:t> </a:t>
            </a:r>
            <a:r>
              <a:rPr lang="cs-CZ" dirty="0"/>
              <a:t>DNA </a:t>
            </a:r>
            <a:r>
              <a:rPr lang="en-US" dirty="0" smtClean="0"/>
              <a:t>in electromagnetic spectrum</a:t>
            </a:r>
            <a:endParaRPr lang="cs-CZ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031254"/>
              </p:ext>
            </p:extLst>
          </p:nvPr>
        </p:nvGraphicFramePr>
        <p:xfrm>
          <a:off x="6692524" y="1924583"/>
          <a:ext cx="1383071" cy="271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1" name="Equation" r:id="rId4" imgW="965160" imgH="190440" progId="Equation.3">
                  <p:embed/>
                </p:oleObj>
              </mc:Choice>
              <mc:Fallback>
                <p:oleObj name="Equation" r:id="rId4" imgW="96516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2524" y="1924583"/>
                        <a:ext cx="1383071" cy="271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286672"/>
              </p:ext>
            </p:extLst>
          </p:nvPr>
        </p:nvGraphicFramePr>
        <p:xfrm>
          <a:off x="6725871" y="2356239"/>
          <a:ext cx="1388226" cy="52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2" name="Equation" r:id="rId6" imgW="1002960" imgH="380880" progId="Equation.3">
                  <p:embed/>
                </p:oleObj>
              </mc:Choice>
              <mc:Fallback>
                <p:oleObj name="Equation" r:id="rId6" imgW="1002960" imgH="380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25871" y="2356239"/>
                        <a:ext cx="1388226" cy="52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36050"/>
              </p:ext>
            </p:extLst>
          </p:nvPr>
        </p:nvGraphicFramePr>
        <p:xfrm>
          <a:off x="6692524" y="2975738"/>
          <a:ext cx="1388227" cy="52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3" name="Equation" r:id="rId8" imgW="1015920" imgH="380880" progId="Equation.3">
                  <p:embed/>
                </p:oleObj>
              </mc:Choice>
              <mc:Fallback>
                <p:oleObj name="Equation" r:id="rId8" imgW="1015920" imgH="380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92524" y="2975738"/>
                        <a:ext cx="1388227" cy="520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29147"/>
              </p:ext>
            </p:extLst>
          </p:nvPr>
        </p:nvGraphicFramePr>
        <p:xfrm>
          <a:off x="6810134" y="3904009"/>
          <a:ext cx="1270617" cy="547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4" name="Equation" r:id="rId10" imgW="914400" imgH="393480" progId="Equation.3">
                  <p:embed/>
                </p:oleObj>
              </mc:Choice>
              <mc:Fallback>
                <p:oleObj name="Equation" r:id="rId10" imgW="9144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10134" y="3904009"/>
                        <a:ext cx="1270617" cy="547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377996" y="113588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constants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99163" y="3740462"/>
            <a:ext cx="2082621" cy="12904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588149"/>
              </p:ext>
            </p:extLst>
          </p:nvPr>
        </p:nvGraphicFramePr>
        <p:xfrm>
          <a:off x="6800197" y="4547722"/>
          <a:ext cx="1280554" cy="280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5" name="Equation" r:id="rId12" imgW="927000" imgH="203040" progId="Equation.3">
                  <p:embed/>
                </p:oleObj>
              </mc:Choice>
              <mc:Fallback>
                <p:oleObj name="Equation" r:id="rId12" imgW="9270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00197" y="4547722"/>
                        <a:ext cx="1280554" cy="280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349295" y="5657350"/>
            <a:ext cx="8449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excit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heterocy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bases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T-T (T-C)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dimer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 in far UV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&lt;8 eV)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excitations connected with sugar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phosphate backbone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(&gt;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σ →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excita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cs-CZ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leads to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SSBs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DSBs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(the yield of DSBs rise with the secondary electrons energy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507" y="1027348"/>
            <a:ext cx="3318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smid</a:t>
            </a:r>
            <a:r>
              <a:rPr lang="cs-CZ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DNA: pBR322 (4361 </a:t>
            </a:r>
            <a:r>
              <a:rPr lang="cs-CZ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70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XUV/SXR Radiation </a:t>
            </a:r>
            <a:r>
              <a:rPr lang="cs-CZ" dirty="0" err="1"/>
              <a:t>with</a:t>
            </a:r>
            <a:r>
              <a:rPr lang="cs-CZ" dirty="0"/>
              <a:t> DNA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508" y="1076409"/>
            <a:ext cx="8649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of XUV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46.9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plasmid DNA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breakage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Nováková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et al.: </a:t>
            </a:r>
            <a:r>
              <a:rPr 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91 (4)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042718, 2015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4631789" y="27655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SSB</a:t>
            </a:r>
            <a:endParaRPr lang="cs-CZ" b="1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30"/>
          <a:stretch/>
        </p:blipFill>
        <p:spPr>
          <a:xfrm>
            <a:off x="5210844" y="2547605"/>
            <a:ext cx="3144903" cy="2904475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4631789" y="366709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DSB</a:t>
            </a:r>
            <a:endParaRPr lang="cs-CZ" b="1" dirty="0"/>
          </a:p>
        </p:txBody>
      </p:sp>
      <p:sp>
        <p:nvSpPr>
          <p:cNvPr id="23" name="Obdélník 22"/>
          <p:cNvSpPr/>
          <p:nvPr/>
        </p:nvSpPr>
        <p:spPr>
          <a:xfrm>
            <a:off x="4631789" y="4682523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SSB*</a:t>
            </a:r>
            <a:endParaRPr lang="cs-CZ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8" y="2351435"/>
            <a:ext cx="3402212" cy="35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99" y="3546764"/>
            <a:ext cx="4276174" cy="3272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XUV/SXR Radiation </a:t>
            </a:r>
            <a:r>
              <a:rPr lang="cs-CZ" dirty="0" err="1"/>
              <a:t>with</a:t>
            </a:r>
            <a:r>
              <a:rPr lang="cs-CZ" dirty="0"/>
              <a:t> DNA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508" y="1076409"/>
            <a:ext cx="8649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of XUV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46.9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plasmid DNA demonstrated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Nováková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et al.: </a:t>
            </a:r>
            <a:r>
              <a:rPr 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91 (4)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042718, 2015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5" y="2072983"/>
            <a:ext cx="4832898" cy="4283368"/>
          </a:xfrm>
          <a:prstGeom prst="rect">
            <a:avLst/>
          </a:prstGeom>
        </p:spPr>
      </p:pic>
      <p:sp>
        <p:nvSpPr>
          <p:cNvPr id="20" name="Ovál 19"/>
          <p:cNvSpPr/>
          <p:nvPr/>
        </p:nvSpPr>
        <p:spPr>
          <a:xfrm>
            <a:off x="2291174" y="3775971"/>
            <a:ext cx="428263" cy="4282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C</a:t>
            </a:r>
            <a:endParaRPr lang="cs-CZ" b="1" dirty="0"/>
          </a:p>
        </p:txBody>
      </p:sp>
      <p:sp>
        <p:nvSpPr>
          <p:cNvPr id="21" name="Ovál 20"/>
          <p:cNvSpPr/>
          <p:nvPr/>
        </p:nvSpPr>
        <p:spPr>
          <a:xfrm>
            <a:off x="824185" y="2283890"/>
            <a:ext cx="428263" cy="4282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</a:t>
            </a:r>
            <a:endParaRPr lang="cs-CZ" b="1" dirty="0"/>
          </a:p>
        </p:txBody>
      </p:sp>
      <p:sp>
        <p:nvSpPr>
          <p:cNvPr id="22" name="Ovál 21"/>
          <p:cNvSpPr/>
          <p:nvPr/>
        </p:nvSpPr>
        <p:spPr>
          <a:xfrm>
            <a:off x="824185" y="5244557"/>
            <a:ext cx="428263" cy="42826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L</a:t>
            </a:r>
            <a:endParaRPr lang="cs-CZ" b="1" dirty="0"/>
          </a:p>
        </p:txBody>
      </p:sp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873405"/>
              </p:ext>
            </p:extLst>
          </p:nvPr>
        </p:nvGraphicFramePr>
        <p:xfrm>
          <a:off x="4060825" y="1743075"/>
          <a:ext cx="20955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" name="Rovnice" r:id="rId5" imgW="1422360" imgH="419040" progId="Equation.3">
                  <p:embed/>
                </p:oleObj>
              </mc:Choice>
              <mc:Fallback>
                <p:oleObj name="Rovnice" r:id="rId5" imgW="1422360" imgH="419040" progId="Equation.3">
                  <p:embed/>
                  <p:pic>
                    <p:nvPicPr>
                      <p:cNvPr id="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1743075"/>
                        <a:ext cx="2095500" cy="623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512547"/>
              </p:ext>
            </p:extLst>
          </p:nvPr>
        </p:nvGraphicFramePr>
        <p:xfrm>
          <a:off x="4060825" y="2438400"/>
          <a:ext cx="40259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6" name="Rovnice" r:id="rId7" imgW="2743200" imgH="419040" progId="Equation.3">
                  <p:embed/>
                </p:oleObj>
              </mc:Choice>
              <mc:Fallback>
                <p:oleObj name="Rovnice" r:id="rId7" imgW="2743200" imgH="419040" progId="Equation.3">
                  <p:embed/>
                  <p:pic>
                    <p:nvPicPr>
                      <p:cNvPr id="1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2438400"/>
                        <a:ext cx="4025900" cy="61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2314"/>
              </p:ext>
            </p:extLst>
          </p:nvPr>
        </p:nvGraphicFramePr>
        <p:xfrm>
          <a:off x="4095750" y="3128963"/>
          <a:ext cx="402431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7" name="Rovnice" r:id="rId9" imgW="2730240" imgH="419040" progId="Equation.3">
                  <p:embed/>
                </p:oleObj>
              </mc:Choice>
              <mc:Fallback>
                <p:oleObj name="Rovnice" r:id="rId9" imgW="2730240" imgH="419040" progId="Equation.3">
                  <p:embed/>
                  <p:pic>
                    <p:nvPicPr>
                      <p:cNvPr id="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3128963"/>
                        <a:ext cx="4024312" cy="623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40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5" y="2072983"/>
            <a:ext cx="4832898" cy="42833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3541088"/>
            <a:ext cx="4271254" cy="3268518"/>
          </a:xfrm>
          <a:prstGeom prst="rect">
            <a:avLst/>
          </a:prstGeom>
        </p:spPr>
      </p:pic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217349"/>
              </p:ext>
            </p:extLst>
          </p:nvPr>
        </p:nvGraphicFramePr>
        <p:xfrm>
          <a:off x="3601185" y="1764600"/>
          <a:ext cx="3328988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9" name="Rovnice" r:id="rId5" imgW="2260440" imgH="419040" progId="Equation.3">
                  <p:embed/>
                </p:oleObj>
              </mc:Choice>
              <mc:Fallback>
                <p:oleObj name="Rovnice" r:id="rId5" imgW="2260440" imgH="419040" progId="Equation.3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185" y="1764600"/>
                        <a:ext cx="3328988" cy="623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990430"/>
              </p:ext>
            </p:extLst>
          </p:nvPr>
        </p:nvGraphicFramePr>
        <p:xfrm>
          <a:off x="3601185" y="2479963"/>
          <a:ext cx="52736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0" name="Rovnice" r:id="rId7" imgW="3593880" imgH="419040" progId="Equation.3">
                  <p:embed/>
                </p:oleObj>
              </mc:Choice>
              <mc:Fallback>
                <p:oleObj name="Rovnice" r:id="rId7" imgW="3593880" imgH="419040" progId="Equation.3">
                  <p:embed/>
                  <p:pic>
                    <p:nvPicPr>
                      <p:cNvPr id="1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185" y="2479963"/>
                        <a:ext cx="5273675" cy="61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012004"/>
              </p:ext>
            </p:extLst>
          </p:nvPr>
        </p:nvGraphicFramePr>
        <p:xfrm>
          <a:off x="3601185" y="3192426"/>
          <a:ext cx="529748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1" name="Rovnice" r:id="rId9" imgW="3593880" imgH="419040" progId="Equation.3">
                  <p:embed/>
                </p:oleObj>
              </mc:Choice>
              <mc:Fallback>
                <p:oleObj name="Rovnice" r:id="rId9" imgW="3593880" imgH="41904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185" y="3192426"/>
                        <a:ext cx="5297487" cy="623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XUV/SXR Radiation </a:t>
            </a:r>
            <a:r>
              <a:rPr lang="cs-CZ" dirty="0" err="1"/>
              <a:t>with</a:t>
            </a:r>
            <a:r>
              <a:rPr lang="cs-CZ" dirty="0"/>
              <a:t> DNA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508" y="1076409"/>
            <a:ext cx="8649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of XUV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46.9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plasmid DNA demonstrated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Nováková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et al.: </a:t>
            </a:r>
            <a:r>
              <a:rPr 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. 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91 (4)</a:t>
            </a:r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042718, 2015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2291174" y="3775971"/>
            <a:ext cx="428263" cy="4282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C</a:t>
            </a:r>
            <a:endParaRPr lang="cs-CZ" b="1" dirty="0"/>
          </a:p>
        </p:txBody>
      </p:sp>
      <p:sp>
        <p:nvSpPr>
          <p:cNvPr id="25" name="Ovál 24"/>
          <p:cNvSpPr/>
          <p:nvPr/>
        </p:nvSpPr>
        <p:spPr>
          <a:xfrm>
            <a:off x="824185" y="2283890"/>
            <a:ext cx="428263" cy="4282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</a:t>
            </a:r>
            <a:endParaRPr lang="cs-CZ" b="1" dirty="0"/>
          </a:p>
        </p:txBody>
      </p:sp>
      <p:sp>
        <p:nvSpPr>
          <p:cNvPr id="26" name="Ovál 25"/>
          <p:cNvSpPr/>
          <p:nvPr/>
        </p:nvSpPr>
        <p:spPr>
          <a:xfrm>
            <a:off x="824185" y="5244557"/>
            <a:ext cx="428263" cy="42826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767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Plasmid</a:t>
            </a:r>
            <a:r>
              <a:rPr lang="cs-CZ" dirty="0" smtClean="0"/>
              <a:t> DNA </a:t>
            </a:r>
            <a:r>
              <a:rPr lang="cs-CZ" dirty="0" err="1" smtClean="0"/>
              <a:t>Forms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249507" y="1168001"/>
            <a:ext cx="461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 </a:t>
            </a:r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electrophoresis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SybrGREEN</a:t>
            </a: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05" y="2109459"/>
            <a:ext cx="3829837" cy="11065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1" y="4022670"/>
            <a:ext cx="3659166" cy="28001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42" y="4057873"/>
            <a:ext cx="3659168" cy="2800127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3900668" y="5104429"/>
            <a:ext cx="216349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7343485" y="5104429"/>
            <a:ext cx="216349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890604" y="4419821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β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SSB</a:t>
            </a:r>
            <a:endParaRPr lang="cs-CZ" sz="2400" baseline="-25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933885" y="544369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871893" y="5949950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cs-CZ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890395" y="4905857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β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DSB</a:t>
            </a:r>
            <a:endParaRPr lang="cs-CZ" sz="2400" baseline="-25000" dirty="0"/>
          </a:p>
        </p:txBody>
      </p:sp>
      <p:pic>
        <p:nvPicPr>
          <p:cNvPr id="30722" name="Picture 2" descr="Image result for electrophores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49" y="1537333"/>
            <a:ext cx="2802458" cy="22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2232" y="3559727"/>
            <a:ext cx="25590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/>
              <a:t>www.yourgenome.org</a:t>
            </a:r>
          </a:p>
        </p:txBody>
      </p:sp>
    </p:spTree>
    <p:extLst>
      <p:ext uri="{BB962C8B-B14F-4D97-AF65-F5344CB8AC3E}">
        <p14:creationId xmlns:p14="http://schemas.microsoft.com/office/powerpoint/2010/main" val="5648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- m</a:t>
            </a:r>
            <a:r>
              <a:rPr lang="cs-CZ" dirty="0" err="1" smtClean="0"/>
              <a:t>otivation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73" y="1378403"/>
            <a:ext cx="8692699" cy="5065828"/>
          </a:xfrm>
        </p:spPr>
        <p:txBody>
          <a:bodyPr>
            <a:normAutofit/>
          </a:bodyPr>
          <a:lstStyle/>
          <a:p>
            <a:pPr algn="just"/>
            <a:r>
              <a:rPr lang="cs-CZ" sz="2000" dirty="0" err="1" smtClean="0"/>
              <a:t>Development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b="1" dirty="0" smtClean="0"/>
              <a:t>proton</a:t>
            </a:r>
            <a:r>
              <a:rPr lang="cs-CZ" sz="2000" dirty="0" smtClean="0"/>
              <a:t> (</a:t>
            </a:r>
            <a:r>
              <a:rPr lang="cs-CZ" sz="2000" b="1" dirty="0" smtClean="0"/>
              <a:t>ion</a:t>
            </a:r>
            <a:r>
              <a:rPr lang="cs-CZ" sz="2000" dirty="0" smtClean="0"/>
              <a:t>) </a:t>
            </a:r>
            <a:r>
              <a:rPr lang="cs-CZ" sz="2000" dirty="0" err="1" smtClean="0"/>
              <a:t>accelerators</a:t>
            </a:r>
            <a:r>
              <a:rPr lang="cs-CZ" sz="2000" dirty="0" smtClean="0"/>
              <a:t> </a:t>
            </a:r>
            <a:r>
              <a:rPr lang="cs-CZ" sz="2000" dirty="0" err="1" smtClean="0"/>
              <a:t>based</a:t>
            </a:r>
            <a:r>
              <a:rPr lang="cs-CZ" sz="2000" dirty="0" smtClean="0"/>
              <a:t> on „</a:t>
            </a:r>
            <a:r>
              <a:rPr lang="cs-CZ" sz="2000" dirty="0" err="1" smtClean="0"/>
              <a:t>short</a:t>
            </a:r>
            <a:r>
              <a:rPr lang="cs-CZ" sz="2000" dirty="0" smtClean="0"/>
              <a:t>“ laser </a:t>
            </a:r>
            <a:r>
              <a:rPr lang="cs-CZ" sz="2000" dirty="0" err="1" smtClean="0"/>
              <a:t>pulses</a:t>
            </a:r>
            <a:r>
              <a:rPr lang="cs-CZ" sz="2000" dirty="0" smtClean="0"/>
              <a:t> (~</a:t>
            </a:r>
            <a:r>
              <a:rPr lang="cs-CZ" sz="2000" dirty="0" err="1" smtClean="0"/>
              <a:t>ns</a:t>
            </a:r>
            <a:r>
              <a:rPr lang="cs-CZ" sz="2000" dirty="0" smtClean="0"/>
              <a:t>) </a:t>
            </a:r>
            <a:r>
              <a:rPr lang="cs-CZ" sz="2000" dirty="0" err="1" smtClean="0"/>
              <a:t>delivered</a:t>
            </a:r>
            <a:r>
              <a:rPr lang="cs-CZ" sz="2000" dirty="0" smtClean="0"/>
              <a:t> to solid </a:t>
            </a:r>
            <a:r>
              <a:rPr lang="cs-CZ" sz="2000" dirty="0" err="1" smtClean="0"/>
              <a:t>targets</a:t>
            </a:r>
            <a:r>
              <a:rPr lang="cs-CZ" sz="2000" dirty="0" smtClean="0"/>
              <a:t> (Ti)</a:t>
            </a:r>
            <a:r>
              <a:rPr lang="en-US" sz="2000" dirty="0" smtClean="0"/>
              <a:t> for radiotherapy</a:t>
            </a:r>
            <a:endParaRPr lang="cs-CZ" sz="2000" dirty="0" smtClean="0"/>
          </a:p>
          <a:p>
            <a:pPr algn="just"/>
            <a:r>
              <a:rPr lang="en-US" sz="2000" dirty="0" smtClean="0"/>
              <a:t>R</a:t>
            </a:r>
            <a:r>
              <a:rPr lang="cs-CZ" sz="2000" dirty="0" err="1" smtClean="0"/>
              <a:t>adiobiology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en-US" sz="2000" dirty="0" smtClean="0"/>
              <a:t>ultra</a:t>
            </a:r>
            <a:r>
              <a:rPr lang="cs-CZ" sz="2000" dirty="0" smtClean="0"/>
              <a:t>-</a:t>
            </a:r>
            <a:r>
              <a:rPr lang="cs-CZ" sz="2000" dirty="0" err="1" smtClean="0"/>
              <a:t>high</a:t>
            </a:r>
            <a:r>
              <a:rPr lang="cs-CZ" sz="2000" dirty="0" smtClean="0"/>
              <a:t> dose </a:t>
            </a:r>
            <a:r>
              <a:rPr lang="cs-CZ" sz="2000" dirty="0" err="1" smtClean="0"/>
              <a:t>rates</a:t>
            </a:r>
            <a:r>
              <a:rPr lang="cs-CZ" sz="2000" dirty="0" smtClean="0"/>
              <a:t> UHDR (</a:t>
            </a:r>
            <a:r>
              <a:rPr lang="en-US" sz="2000" b="1" dirty="0" err="1" smtClean="0"/>
              <a:t>dD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dt</a:t>
            </a:r>
            <a:r>
              <a:rPr lang="cs-CZ" sz="2000" b="1" dirty="0" smtClean="0"/>
              <a:t> </a:t>
            </a:r>
            <a:r>
              <a:rPr lang="en-US" sz="2000" b="1" dirty="0"/>
              <a:t>&gt;</a:t>
            </a:r>
            <a:r>
              <a:rPr lang="cs-CZ" sz="2000" b="1" dirty="0" smtClean="0"/>
              <a:t> 10</a:t>
            </a:r>
            <a:r>
              <a:rPr lang="en-US" sz="2000" b="1" baseline="30000" dirty="0" smtClean="0"/>
              <a:t>9</a:t>
            </a:r>
            <a:r>
              <a:rPr lang="cs-CZ" sz="2000" b="1" dirty="0" smtClean="0"/>
              <a:t> </a:t>
            </a:r>
            <a:r>
              <a:rPr lang="en-US" sz="2000" b="1" dirty="0" smtClean="0"/>
              <a:t>Gy s</a:t>
            </a:r>
            <a:r>
              <a:rPr lang="en-US" sz="2000" b="1" baseline="30000" dirty="0" smtClean="0"/>
              <a:t>-1</a:t>
            </a:r>
            <a:r>
              <a:rPr lang="en-US" sz="2000" dirty="0" smtClean="0"/>
              <a:t>)</a:t>
            </a:r>
            <a:endParaRPr lang="cs-CZ" sz="2000" dirty="0"/>
          </a:p>
          <a:p>
            <a:pPr algn="just"/>
            <a:r>
              <a:rPr lang="cs-CZ" sz="2000" dirty="0" err="1" smtClean="0"/>
              <a:t>Application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b="1" dirty="0" smtClean="0"/>
              <a:t>soft X-</a:t>
            </a:r>
            <a:r>
              <a:rPr lang="cs-CZ" sz="2000" b="1" dirty="0" err="1" smtClean="0"/>
              <a:t>ray</a:t>
            </a:r>
            <a:r>
              <a:rPr lang="cs-CZ" sz="2000" dirty="0" smtClean="0"/>
              <a:t> (</a:t>
            </a:r>
            <a:r>
              <a:rPr lang="cs-CZ" sz="2000" b="1" dirty="0" smtClean="0"/>
              <a:t>SXR</a:t>
            </a:r>
            <a:r>
              <a:rPr lang="cs-CZ" sz="2000" dirty="0"/>
              <a:t>) a </a:t>
            </a:r>
            <a:r>
              <a:rPr lang="cs-CZ" sz="2000" b="1" dirty="0" err="1" smtClean="0"/>
              <a:t>extreme</a:t>
            </a:r>
            <a:r>
              <a:rPr lang="cs-CZ" sz="2000" b="1" dirty="0" smtClean="0"/>
              <a:t> UV</a:t>
            </a:r>
            <a:r>
              <a:rPr lang="cs-CZ" sz="2000" dirty="0" smtClean="0"/>
              <a:t> </a:t>
            </a:r>
            <a:r>
              <a:rPr lang="cs-CZ" sz="2000" dirty="0"/>
              <a:t>(</a:t>
            </a:r>
            <a:r>
              <a:rPr lang="cs-CZ" sz="2000" b="1" dirty="0"/>
              <a:t>XUV</a:t>
            </a:r>
            <a:r>
              <a:rPr lang="cs-CZ" sz="2000" dirty="0"/>
              <a:t>) </a:t>
            </a:r>
            <a:r>
              <a:rPr lang="cs-CZ" sz="2000" dirty="0" err="1" smtClean="0"/>
              <a:t>radiation</a:t>
            </a:r>
            <a:r>
              <a:rPr lang="cs-CZ" sz="2000" dirty="0" smtClean="0"/>
              <a:t> to </a:t>
            </a:r>
            <a:r>
              <a:rPr lang="cs-CZ" sz="2000" dirty="0" err="1" smtClean="0"/>
              <a:t>simulate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interaction</a:t>
            </a:r>
            <a:r>
              <a:rPr lang="cs-CZ" sz="2000" dirty="0" smtClean="0"/>
              <a:t> </a:t>
            </a:r>
            <a:r>
              <a:rPr lang="cs-CZ" sz="2000" dirty="0" err="1" smtClean="0"/>
              <a:t>effects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charged</a:t>
            </a:r>
            <a:r>
              <a:rPr lang="cs-CZ" sz="2000" dirty="0" smtClean="0"/>
              <a:t> </a:t>
            </a:r>
            <a:r>
              <a:rPr lang="cs-CZ" sz="2000" dirty="0" err="1" smtClean="0"/>
              <a:t>particles</a:t>
            </a:r>
            <a:r>
              <a:rPr lang="cs-CZ" sz="2000" dirty="0" smtClean="0"/>
              <a:t> </a:t>
            </a:r>
            <a:r>
              <a:rPr lang="cs-CZ" sz="2000" dirty="0" err="1" smtClean="0"/>
              <a:t>traversing</a:t>
            </a:r>
            <a:r>
              <a:rPr lang="cs-CZ" sz="2000" dirty="0" smtClean="0"/>
              <a:t> a </a:t>
            </a:r>
            <a:r>
              <a:rPr lang="cs-CZ" sz="2000" dirty="0" err="1" smtClean="0"/>
              <a:t>tissue</a:t>
            </a:r>
            <a:r>
              <a:rPr lang="cs-CZ" sz="2000" dirty="0" smtClean="0"/>
              <a:t>. The so </a:t>
            </a:r>
            <a:r>
              <a:rPr lang="cs-CZ" sz="2000" dirty="0" err="1" smtClean="0"/>
              <a:t>called</a:t>
            </a:r>
            <a:r>
              <a:rPr lang="cs-CZ" sz="2000" dirty="0" smtClean="0"/>
              <a:t> „</a:t>
            </a:r>
            <a:r>
              <a:rPr lang="cs-CZ" sz="2000" dirty="0" err="1" smtClean="0"/>
              <a:t>spur</a:t>
            </a:r>
            <a:r>
              <a:rPr lang="cs-CZ" sz="2000" dirty="0" smtClean="0"/>
              <a:t> </a:t>
            </a:r>
            <a:r>
              <a:rPr lang="cs-CZ" sz="2000" dirty="0" err="1" smtClean="0"/>
              <a:t>overlap</a:t>
            </a:r>
            <a:r>
              <a:rPr lang="cs-CZ" sz="2000" dirty="0" smtClean="0"/>
              <a:t>“ </a:t>
            </a:r>
            <a:r>
              <a:rPr lang="cs-CZ" sz="2000" dirty="0" err="1" smtClean="0"/>
              <a:t>effect</a:t>
            </a:r>
            <a:r>
              <a:rPr lang="cs-CZ" sz="2000" dirty="0" smtClean="0"/>
              <a:t> </a:t>
            </a:r>
            <a:r>
              <a:rPr lang="cs-CZ" sz="2000" dirty="0" err="1" smtClean="0"/>
              <a:t>can</a:t>
            </a:r>
            <a:r>
              <a:rPr lang="cs-CZ" sz="2000" dirty="0" smtClean="0"/>
              <a:t> </a:t>
            </a:r>
            <a:r>
              <a:rPr lang="cs-CZ" sz="2000" dirty="0" err="1" smtClean="0"/>
              <a:t>be</a:t>
            </a:r>
            <a:r>
              <a:rPr lang="cs-CZ" sz="2000" dirty="0" smtClean="0"/>
              <a:t> </a:t>
            </a:r>
            <a:r>
              <a:rPr lang="cs-CZ" sz="2000" dirty="0" err="1" smtClean="0"/>
              <a:t>studied</a:t>
            </a:r>
            <a:r>
              <a:rPr lang="cs-CZ" sz="2000" dirty="0" smtClean="0"/>
              <a:t> </a:t>
            </a:r>
            <a:r>
              <a:rPr lang="cs-CZ" sz="2000" dirty="0" err="1" smtClean="0"/>
              <a:t>using</a:t>
            </a:r>
            <a:r>
              <a:rPr lang="cs-CZ" sz="2000" dirty="0" smtClean="0"/>
              <a:t> such </a:t>
            </a:r>
            <a:r>
              <a:rPr lang="cs-CZ" sz="2000" dirty="0" err="1" smtClean="0"/>
              <a:t>experimental</a:t>
            </a:r>
            <a:r>
              <a:rPr lang="cs-CZ" sz="2000" dirty="0" smtClean="0"/>
              <a:t> </a:t>
            </a:r>
            <a:r>
              <a:rPr lang="cs-CZ" sz="2000" dirty="0" err="1" smtClean="0"/>
              <a:t>sources</a:t>
            </a:r>
            <a:endParaRPr lang="cs-CZ" sz="2000" dirty="0" smtClean="0"/>
          </a:p>
          <a:p>
            <a:pPr algn="just"/>
            <a:r>
              <a:rPr lang="cs-CZ" sz="2000" dirty="0" smtClean="0"/>
              <a:t>To </a:t>
            </a:r>
            <a:r>
              <a:rPr lang="cs-CZ" sz="2000" dirty="0" err="1" smtClean="0"/>
              <a:t>compare</a:t>
            </a:r>
            <a:r>
              <a:rPr lang="cs-CZ" sz="2000" dirty="0" smtClean="0"/>
              <a:t> the </a:t>
            </a:r>
            <a:r>
              <a:rPr lang="cs-CZ" sz="2000" dirty="0" err="1" smtClean="0"/>
              <a:t>effects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conventional</a:t>
            </a:r>
            <a:r>
              <a:rPr lang="cs-CZ" sz="2000" dirty="0" smtClean="0"/>
              <a:t> (</a:t>
            </a:r>
            <a:r>
              <a:rPr lang="cs-CZ" sz="2000" dirty="0" err="1" smtClean="0"/>
              <a:t>monochromatic</a:t>
            </a:r>
            <a:r>
              <a:rPr lang="cs-CZ" sz="2000" dirty="0" smtClean="0"/>
              <a:t>) </a:t>
            </a:r>
            <a:r>
              <a:rPr lang="cs-CZ" sz="2000" dirty="0" err="1" smtClean="0"/>
              <a:t>radiation</a:t>
            </a:r>
            <a:r>
              <a:rPr lang="cs-CZ" sz="2000" dirty="0" smtClean="0"/>
              <a:t> </a:t>
            </a:r>
            <a:r>
              <a:rPr lang="cs-CZ" sz="2000" dirty="0" err="1" smtClean="0"/>
              <a:t>sources</a:t>
            </a:r>
            <a:r>
              <a:rPr lang="cs-CZ" sz="2000" dirty="0" smtClean="0"/>
              <a:t> to the </a:t>
            </a:r>
            <a:r>
              <a:rPr lang="cs-CZ" sz="2000" dirty="0" err="1" smtClean="0"/>
              <a:t>effects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the </a:t>
            </a:r>
            <a:r>
              <a:rPr lang="cs-CZ" sz="2000" dirty="0" err="1" smtClean="0"/>
              <a:t>experimental</a:t>
            </a:r>
            <a:r>
              <a:rPr lang="cs-CZ" sz="2000" dirty="0" smtClean="0"/>
              <a:t> </a:t>
            </a:r>
            <a:r>
              <a:rPr lang="cs-CZ" sz="2000" dirty="0" err="1" smtClean="0"/>
              <a:t>ones</a:t>
            </a:r>
            <a:endParaRPr lang="cs-CZ" sz="2000" dirty="0"/>
          </a:p>
          <a:p>
            <a:r>
              <a:rPr lang="cs-CZ" sz="2000" dirty="0" err="1" smtClean="0"/>
              <a:t>Apply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standard </a:t>
            </a:r>
            <a:r>
              <a:rPr lang="cs-CZ" sz="2000" dirty="0" err="1" smtClean="0"/>
              <a:t>techniques</a:t>
            </a:r>
            <a:r>
              <a:rPr lang="cs-CZ" sz="2000" dirty="0" smtClean="0"/>
              <a:t> to study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effects</a:t>
            </a:r>
            <a:r>
              <a:rPr lang="cs-CZ" sz="2000" dirty="0" smtClean="0"/>
              <a:t> in UHDR on a </a:t>
            </a:r>
            <a:r>
              <a:rPr lang="cs-CZ" sz="2000" dirty="0" err="1" smtClean="0"/>
              <a:t>molecular</a:t>
            </a:r>
            <a:r>
              <a:rPr lang="cs-CZ" sz="2000" dirty="0" smtClean="0"/>
              <a:t> </a:t>
            </a:r>
            <a:r>
              <a:rPr lang="cs-CZ" sz="2000" dirty="0" err="1" smtClean="0"/>
              <a:t>level</a:t>
            </a:r>
            <a:r>
              <a:rPr lang="cs-CZ" sz="2000" dirty="0" smtClean="0"/>
              <a:t>. </a:t>
            </a:r>
            <a:r>
              <a:rPr lang="cs-CZ" sz="2000" dirty="0" err="1" smtClean="0"/>
              <a:t>Can</a:t>
            </a:r>
            <a:r>
              <a:rPr lang="cs-CZ" sz="2000" dirty="0" smtClean="0"/>
              <a:t> </a:t>
            </a:r>
            <a:r>
              <a:rPr lang="cs-CZ" sz="2000" dirty="0" err="1" smtClean="0"/>
              <a:t>be</a:t>
            </a:r>
            <a:r>
              <a:rPr lang="cs-CZ" sz="2000" dirty="0" smtClean="0"/>
              <a:t> </a:t>
            </a:r>
            <a:r>
              <a:rPr lang="cs-CZ" sz="2000" dirty="0" err="1" smtClean="0"/>
              <a:t>useful</a:t>
            </a:r>
            <a:r>
              <a:rPr lang="cs-CZ" sz="2000" dirty="0" smtClean="0"/>
              <a:t> in a </a:t>
            </a:r>
            <a:r>
              <a:rPr lang="cs-CZ" sz="2000" dirty="0" err="1" smtClean="0"/>
              <a:t>future</a:t>
            </a:r>
            <a:r>
              <a:rPr lang="cs-CZ" sz="2000" dirty="0" smtClean="0"/>
              <a:t> </a:t>
            </a:r>
            <a:r>
              <a:rPr lang="cs-CZ" sz="2000" dirty="0" err="1" smtClean="0"/>
              <a:t>medical</a:t>
            </a:r>
            <a:r>
              <a:rPr lang="cs-CZ" sz="2000" dirty="0" smtClean="0"/>
              <a:t> </a:t>
            </a:r>
            <a:r>
              <a:rPr lang="cs-CZ" sz="2000" dirty="0" err="1" smtClean="0"/>
              <a:t>applications</a:t>
            </a:r>
            <a:r>
              <a:rPr lang="cs-CZ" sz="2000" dirty="0" smtClean="0"/>
              <a:t> (ELI - Med)</a:t>
            </a:r>
            <a:endParaRPr lang="cs-CZ" sz="2000" dirty="0"/>
          </a:p>
          <a:p>
            <a:r>
              <a:rPr lang="cs-CZ" sz="2000" dirty="0" err="1"/>
              <a:t>Compact</a:t>
            </a:r>
            <a:r>
              <a:rPr lang="cs-CZ" sz="2000" dirty="0"/>
              <a:t> </a:t>
            </a:r>
            <a:r>
              <a:rPr lang="cs-CZ" sz="2000" dirty="0" err="1"/>
              <a:t>size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experimental</a:t>
            </a:r>
            <a:r>
              <a:rPr lang="cs-CZ" sz="2000" dirty="0"/>
              <a:t> </a:t>
            </a:r>
            <a:r>
              <a:rPr lang="cs-CZ" sz="2000" dirty="0" err="1"/>
              <a:t>sources</a:t>
            </a:r>
            <a:r>
              <a:rPr lang="cs-CZ" sz="2000" dirty="0"/>
              <a:t> </a:t>
            </a:r>
            <a:r>
              <a:rPr lang="cs-CZ" sz="2000" dirty="0" err="1"/>
              <a:t>allows</a:t>
            </a:r>
            <a:r>
              <a:rPr lang="cs-CZ" sz="2000" dirty="0"/>
              <a:t> </a:t>
            </a:r>
            <a:r>
              <a:rPr lang="cs-CZ" sz="2000" dirty="0" err="1"/>
              <a:t>experiments</a:t>
            </a:r>
            <a:r>
              <a:rPr lang="cs-CZ" sz="2000" dirty="0"/>
              <a:t> in </a:t>
            </a:r>
            <a:r>
              <a:rPr lang="cs-CZ" sz="2000" dirty="0" err="1"/>
              <a:t>ordinary</a:t>
            </a:r>
            <a:r>
              <a:rPr lang="cs-CZ" sz="2000" dirty="0"/>
              <a:t> </a:t>
            </a:r>
            <a:r>
              <a:rPr lang="cs-CZ" sz="2000" dirty="0" err="1"/>
              <a:t>laboratory</a:t>
            </a:r>
            <a:r>
              <a:rPr lang="cs-CZ" sz="2000" dirty="0"/>
              <a:t> </a:t>
            </a:r>
            <a:r>
              <a:rPr lang="cs-CZ" sz="2000" dirty="0" err="1" smtClean="0"/>
              <a:t>environment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29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/>
              <a:t>Dosimetry and Radiation chemical yield</a:t>
            </a:r>
            <a:endParaRPr lang="cs-CZ" dirty="0" smtClean="0"/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7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Dose and radiation chemical yield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" name="TextBox 6"/>
          <p:cNvSpPr txBox="1"/>
          <p:nvPr/>
        </p:nvSpPr>
        <p:spPr>
          <a:xfrm>
            <a:off x="280772" y="1177570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Kerma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y]: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961617"/>
              </p:ext>
            </p:extLst>
          </p:nvPr>
        </p:nvGraphicFramePr>
        <p:xfrm>
          <a:off x="1899263" y="984128"/>
          <a:ext cx="266382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6" name="Rovnice" r:id="rId3" imgW="1574640" imgH="482400" progId="Equation.3">
                  <p:embed/>
                </p:oleObj>
              </mc:Choice>
              <mc:Fallback>
                <p:oleObj name="Rovnice" r:id="rId3" imgW="157464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9263" y="984128"/>
                        <a:ext cx="2663825" cy="81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179005"/>
              </p:ext>
            </p:extLst>
          </p:nvPr>
        </p:nvGraphicFramePr>
        <p:xfrm>
          <a:off x="3650013" y="2929160"/>
          <a:ext cx="258763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7" name="Rovnice" r:id="rId5" imgW="152280" imgH="164880" progId="Equation.3">
                  <p:embed/>
                </p:oleObj>
              </mc:Choice>
              <mc:Fallback>
                <p:oleObj name="Rovnice" r:id="rId5" imgW="152280" imgH="164880" progId="Equation.3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50013" y="2929160"/>
                        <a:ext cx="258763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/>
          <p:cNvSpPr txBox="1"/>
          <p:nvPr/>
        </p:nvSpPr>
        <p:spPr>
          <a:xfrm>
            <a:off x="3919849" y="2889510"/>
            <a:ext cx="186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fluence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J/m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6118"/>
              </p:ext>
            </p:extLst>
          </p:nvPr>
        </p:nvGraphicFramePr>
        <p:xfrm>
          <a:off x="562165" y="2831764"/>
          <a:ext cx="10128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8" name="Rovnice" r:id="rId7" imgW="596880" imgH="253800" progId="Equation.3">
                  <p:embed/>
                </p:oleObj>
              </mc:Choice>
              <mc:Fallback>
                <p:oleObj name="Rovnice" r:id="rId7" imgW="596880" imgH="253800" progId="Equation.3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2165" y="2831764"/>
                        <a:ext cx="1012825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6"/>
          <p:cNvSpPr txBox="1"/>
          <p:nvPr/>
        </p:nvSpPr>
        <p:spPr>
          <a:xfrm>
            <a:off x="1671101" y="2792297"/>
            <a:ext cx="191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mass energy transfer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coefficient [m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/kg]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77771" y="2115592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[Gy]: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746425"/>
              </p:ext>
            </p:extLst>
          </p:nvPr>
        </p:nvGraphicFramePr>
        <p:xfrm>
          <a:off x="1843753" y="1951100"/>
          <a:ext cx="430053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9" name="Rovnice" r:id="rId9" imgW="2539800" imgH="482400" progId="Equation.3">
                  <p:embed/>
                </p:oleObj>
              </mc:Choice>
              <mc:Fallback>
                <p:oleObj name="Rovnice" r:id="rId9" imgW="2539800" imgH="482400" progId="Equation.3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43753" y="1951100"/>
                        <a:ext cx="4300537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378903"/>
              </p:ext>
            </p:extLst>
          </p:nvPr>
        </p:nvGraphicFramePr>
        <p:xfrm>
          <a:off x="6144290" y="2929160"/>
          <a:ext cx="258762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0" name="Rovnice" r:id="rId11" imgW="152280" imgH="139680" progId="Equation.3">
                  <p:embed/>
                </p:oleObj>
              </mc:Choice>
              <mc:Fallback>
                <p:oleObj name="Rovnice" r:id="rId11" imgW="152280" imgH="139680" progId="Equation.3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44290" y="2929160"/>
                        <a:ext cx="258762" cy="23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6"/>
          <p:cNvSpPr txBox="1"/>
          <p:nvPr/>
        </p:nvSpPr>
        <p:spPr>
          <a:xfrm>
            <a:off x="6403052" y="2889509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density [kg/m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306346" y="3370645"/>
            <a:ext cx="85924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Radiation chemical yield: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chemical yield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G(X) 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ratio of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n(X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where n(X) is the mean amount of matter of a specified nature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 formed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destroyed or changed by transfer of a mean amount of energy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matter. G(X) = n(X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355536" y="3483053"/>
            <a:ext cx="29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_</a:t>
            </a:r>
            <a:endParaRPr lang="cs-CZ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993836" y="4076512"/>
            <a:ext cx="29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_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06346" y="4069630"/>
            <a:ext cx="29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_</a:t>
            </a:r>
            <a:endParaRPr lang="cs-CZ" b="1" dirty="0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07970"/>
              </p:ext>
            </p:extLst>
          </p:nvPr>
        </p:nvGraphicFramePr>
        <p:xfrm>
          <a:off x="1345004" y="4743723"/>
          <a:ext cx="65151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1" name="Rovnice" r:id="rId13" imgW="3848040" imgH="482400" progId="Equation.3">
                  <p:embed/>
                </p:oleObj>
              </mc:Choice>
              <mc:Fallback>
                <p:oleObj name="Rovnice" r:id="rId13" imgW="3848040" imgH="482400" progId="Equation.3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45004" y="4743723"/>
                        <a:ext cx="6515100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777825"/>
              </p:ext>
            </p:extLst>
          </p:nvPr>
        </p:nvGraphicFramePr>
        <p:xfrm>
          <a:off x="2879725" y="5685244"/>
          <a:ext cx="3160713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2" name="Rovnice" r:id="rId15" imgW="1866600" imgH="457200" progId="Equation.3">
                  <p:embed/>
                </p:oleObj>
              </mc:Choice>
              <mc:Fallback>
                <p:oleObj name="Rovnice" r:id="rId15" imgW="1866600" imgH="457200" progId="Equation.3">
                  <p:embed/>
                  <p:pic>
                    <p:nvPicPr>
                      <p:cNvPr id="20" name="Objekt 1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79725" y="5685244"/>
                        <a:ext cx="3160713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6"/>
          <p:cNvSpPr txBox="1"/>
          <p:nvPr/>
        </p:nvSpPr>
        <p:spPr>
          <a:xfrm>
            <a:off x="6273671" y="5871745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/J]</a:t>
            </a:r>
          </a:p>
        </p:txBody>
      </p:sp>
    </p:spTree>
    <p:extLst>
      <p:ext uri="{BB962C8B-B14F-4D97-AF65-F5344CB8AC3E}">
        <p14:creationId xmlns:p14="http://schemas.microsoft.com/office/powerpoint/2010/main" val="178645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6" y="1225842"/>
            <a:ext cx="5313071" cy="5313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SXR </a:t>
            </a:r>
            <a:r>
              <a:rPr lang="en-US" dirty="0" smtClean="0"/>
              <a:t>chemical </a:t>
            </a:r>
            <a:r>
              <a:rPr lang="cs-CZ" dirty="0" smtClean="0"/>
              <a:t>dosimetry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634705" y="1177570"/>
            <a:ext cx="244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radiolysis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1129280"/>
            <a:ext cx="7469944" cy="560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SXR </a:t>
            </a:r>
            <a:r>
              <a:rPr lang="en-US" dirty="0" smtClean="0"/>
              <a:t>chemical </a:t>
            </a:r>
            <a:r>
              <a:rPr lang="cs-CZ" dirty="0" smtClean="0"/>
              <a:t>dosimetry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634705" y="1177570"/>
            <a:ext cx="244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radiolysis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705" y="6385024"/>
            <a:ext cx="2754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Václav Štěpán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4714" y="1239125"/>
            <a:ext cx="231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Geant4:DNA 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cs-CZ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SXR </a:t>
            </a:r>
            <a:r>
              <a:rPr lang="en-US" dirty="0" smtClean="0"/>
              <a:t>chemical </a:t>
            </a:r>
            <a:r>
              <a:rPr lang="cs-CZ" dirty="0" smtClean="0"/>
              <a:t>dosimetry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932" t="32513" r="31137" b="11860"/>
          <a:stretch/>
        </p:blipFill>
        <p:spPr>
          <a:xfrm>
            <a:off x="1288598" y="1791569"/>
            <a:ext cx="7301346" cy="4458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507" y="1095706"/>
            <a:ext cx="6183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fluorescent dosimetry systems: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Skeletal form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59" y="2647950"/>
            <a:ext cx="537571" cy="7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Skeletal form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013752" y="1791569"/>
            <a:ext cx="1292578" cy="4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42" y="4020957"/>
            <a:ext cx="1229003" cy="103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SXR </a:t>
            </a:r>
            <a:r>
              <a:rPr lang="en-US" dirty="0" smtClean="0"/>
              <a:t>chemical </a:t>
            </a:r>
            <a:r>
              <a:rPr lang="cs-CZ" dirty="0" smtClean="0"/>
              <a:t>dosimetry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249507" y="1095706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Fricke dosimeter: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9100" y="1095706"/>
            <a:ext cx="5585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mM FeSO</a:t>
            </a:r>
            <a:r>
              <a:rPr lang="en-US" sz="2400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mM NaCl, 0.8 N H</a:t>
            </a:r>
            <a:r>
              <a:rPr lang="en-US" sz="2400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400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sz="2400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0278" y="3238994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cs-CZ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 flipV="1">
            <a:off x="6258055" y="3469826"/>
            <a:ext cx="35797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16028" y="3238993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cs-CZ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44841" y="3120380"/>
            <a:ext cx="2184400" cy="673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4066143" y="323899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ferrous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5134" y="3238993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ferric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2503" y="1808164"/>
            <a:ext cx="8649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Ionizing radiation interacting with water produces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range of ions, radicals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2811" y="2378118"/>
            <a:ext cx="459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OH  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H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H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OH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e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aq</a:t>
            </a:r>
            <a:endParaRPr lang="cs-CZ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37162" y="3670490"/>
                <a:ext cx="29315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Fe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OH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Fe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62" y="3670490"/>
                <a:ext cx="2931572" cy="307777"/>
              </a:xfrm>
              <a:prstGeom prst="rect">
                <a:avLst/>
              </a:prstGeom>
              <a:blipFill>
                <a:blip r:embed="rId3"/>
                <a:stretch>
                  <a:fillRect l="-1247" t="-1961" b="-58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3563" y="4117033"/>
                <a:ext cx="3114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Fe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HO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Fe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HO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63" y="4117033"/>
                <a:ext cx="3114250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03563" y="4945806"/>
                <a:ext cx="37999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Fe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Fe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OH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63" y="4945806"/>
                <a:ext cx="3799951" cy="307777"/>
              </a:xfrm>
              <a:prstGeom prst="rect">
                <a:avLst/>
              </a:prstGeom>
              <a:blipFill>
                <a:blip r:embed="rId5"/>
                <a:stretch>
                  <a:fillRect l="-962" t="-1961" b="-156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37162" y="3257956"/>
                <a:ext cx="166372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HO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62" y="3257956"/>
                <a:ext cx="1663724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2930" r="-366" b="-156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37162" y="4523201"/>
                <a:ext cx="21253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HO</m:t>
                          </m:r>
                        </m:e>
                        <m:sub>
                          <m:r>
                            <a:rPr 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62" y="4523201"/>
                <a:ext cx="2125325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2586" r="-1149" b="-18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292503" y="5710020"/>
            <a:ext cx="8649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Molecular oxygen is needed and is a limiting factor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maximum absorbed dose that can be measured is about 400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5514843" y="3791255"/>
          <a:ext cx="3029440" cy="2318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2" name="Graph" r:id="rId8" imgW="3920760" imgH="3000960" progId="Origin50.Graph">
                  <p:embed/>
                </p:oleObj>
              </mc:Choice>
              <mc:Fallback>
                <p:oleObj name="Graph" r:id="rId8" imgW="3920760" imgH="3000960" progId="Origin50.Graph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14843" y="3791255"/>
                        <a:ext cx="3029440" cy="2318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8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SXR </a:t>
            </a:r>
            <a:r>
              <a:rPr lang="en-US" dirty="0" smtClean="0"/>
              <a:t>chemical </a:t>
            </a:r>
            <a:r>
              <a:rPr lang="cs-CZ" dirty="0" smtClean="0"/>
              <a:t>dosimetry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82" y="1097858"/>
            <a:ext cx="4149870" cy="1180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230" y="2478635"/>
            <a:ext cx="4686442" cy="3221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1219" y="5723549"/>
                <a:ext cx="3442737" cy="632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cs-CZ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𝑂𝐷</m:t>
                          </m:r>
                        </m:num>
                        <m:den>
                          <m:r>
                            <a:rPr lang="cs-CZ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cs-CZ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cs-CZ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cs-CZ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𝐹𝑒</m:t>
                              </m:r>
                            </m:e>
                            <m:sup>
                              <m:r>
                                <a:rPr lang="cs-CZ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  <m:r>
                            <a:rPr lang="cs-CZ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19" y="5723549"/>
                <a:ext cx="3442737" cy="6328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5657" r="9146" b="4268"/>
          <a:stretch/>
        </p:blipFill>
        <p:spPr>
          <a:xfrm>
            <a:off x="481219" y="984828"/>
            <a:ext cx="3770953" cy="307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76291" y="4549939"/>
                <a:ext cx="2939394" cy="582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d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91" y="4549939"/>
                <a:ext cx="2939394" cy="582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672285" y="5820248"/>
            <a:ext cx="529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G(Fe</a:t>
            </a:r>
            <a:r>
              <a:rPr lang="cs-CZ" baseline="30000" dirty="0" smtClean="0"/>
              <a:t>3+</a:t>
            </a:r>
            <a:r>
              <a:rPr lang="cs-CZ" dirty="0" smtClean="0"/>
              <a:t>) – </a:t>
            </a:r>
            <a:r>
              <a:rPr lang="cs-CZ" dirty="0" err="1" smtClean="0"/>
              <a:t>Radiation</a:t>
            </a:r>
            <a:r>
              <a:rPr lang="cs-CZ" dirty="0" smtClean="0"/>
              <a:t> </a:t>
            </a:r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yield</a:t>
            </a:r>
            <a:r>
              <a:rPr lang="cs-CZ" dirty="0" smtClean="0"/>
              <a:t> (</a:t>
            </a:r>
            <a:r>
              <a:rPr lang="cs-CZ" dirty="0" err="1" smtClean="0"/>
              <a:t>molecules</a:t>
            </a:r>
            <a:r>
              <a:rPr lang="cs-CZ" dirty="0" smtClean="0"/>
              <a:t>/100 eV)</a:t>
            </a:r>
            <a:endParaRPr lang="cs-CZ" dirty="0"/>
          </a:p>
        </p:txBody>
      </p:sp>
      <p:sp>
        <p:nvSpPr>
          <p:cNvPr id="3" name="Oval 2"/>
          <p:cNvSpPr/>
          <p:nvPr/>
        </p:nvSpPr>
        <p:spPr>
          <a:xfrm>
            <a:off x="4770933" y="3609049"/>
            <a:ext cx="942109" cy="9604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/>
          <p:cNvSpPr txBox="1"/>
          <p:nvPr/>
        </p:nvSpPr>
        <p:spPr>
          <a:xfrm>
            <a:off x="5691014" y="4345905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?</a:t>
            </a:r>
            <a:endParaRPr lang="cs-C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/>
              <a:t>Results</a:t>
            </a:r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1281603"/>
            <a:ext cx="7291695" cy="557639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Results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" name="TextBox 3"/>
          <p:cNvSpPr txBox="1"/>
          <p:nvPr/>
        </p:nvSpPr>
        <p:spPr>
          <a:xfrm>
            <a:off x="249508" y="1076409"/>
            <a:ext cx="8649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Action cross sections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(500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5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synchrotron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Results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" name="TextBox 3"/>
          <p:cNvSpPr txBox="1"/>
          <p:nvPr/>
        </p:nvSpPr>
        <p:spPr>
          <a:xfrm>
            <a:off x="249508" y="1076409"/>
            <a:ext cx="8649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(500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5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synchrotron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" y="1362115"/>
            <a:ext cx="9144000" cy="50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/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0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/>
              <a:t>Future plans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8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Future</a:t>
            </a:r>
            <a:r>
              <a:rPr lang="cs-CZ" dirty="0" smtClean="0"/>
              <a:t> </a:t>
            </a:r>
            <a:r>
              <a:rPr lang="cs-CZ" dirty="0" err="1" smtClean="0"/>
              <a:t>plans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Femtosecond XUV/SXR laser (laser-plasma) sources would be beneficial in the study of the dose rate effect</a:t>
            </a:r>
          </a:p>
          <a:p>
            <a:r>
              <a:rPr lang="en-US" dirty="0" smtClean="0"/>
              <a:t>Wider range of </a:t>
            </a:r>
            <a:r>
              <a:rPr lang="cs-CZ" dirty="0" smtClean="0"/>
              <a:t>XUV </a:t>
            </a:r>
            <a:r>
              <a:rPr lang="en-US" dirty="0" smtClean="0"/>
              <a:t>photon energies</a:t>
            </a:r>
          </a:p>
          <a:p>
            <a:r>
              <a:rPr lang="en-US" dirty="0" smtClean="0"/>
              <a:t>Apply theoretical modelling approach (fs time scale)</a:t>
            </a:r>
          </a:p>
          <a:p>
            <a:r>
              <a:rPr lang="en-US" dirty="0" smtClean="0"/>
              <a:t>Use of mass spectrometry to determine the fragmented species (damaged bases)</a:t>
            </a:r>
          </a:p>
          <a:p>
            <a:r>
              <a:rPr lang="en-US" dirty="0" smtClean="0"/>
              <a:t>Use of restriction enzymes to distinguish between the damage localized on sugar-phosphate backbone (strand breaks) and nucleobases (abasic sites)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3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cs-CZ" dirty="0"/>
          </a:p>
        </p:txBody>
      </p:sp>
      <p:sp>
        <p:nvSpPr>
          <p:cNvPr id="4" name="Obdélník 2"/>
          <p:cNvSpPr/>
          <p:nvPr/>
        </p:nvSpPr>
        <p:spPr>
          <a:xfrm>
            <a:off x="490819" y="1109317"/>
            <a:ext cx="436006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radiation and chemical physics IOP CAS</a:t>
            </a:r>
            <a:endParaRPr lang="cs-CZ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Tomáš Burian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 Nováková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P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řeček</a:t>
            </a:r>
            <a:endParaRPr lang="en-US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Libor Juha</a:t>
            </a:r>
          </a:p>
          <a:p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personal dosimetry</a:t>
            </a:r>
            <a:r>
              <a:rPr lang="cs-CZ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 CAS</a:t>
            </a:r>
            <a:endParaRPr lang="cs-CZ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Davídková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Kateřina </a:t>
            </a:r>
            <a:r>
              <a:rPr lang="cs-CZ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Brabcová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Václav Štěpán</a:t>
            </a:r>
          </a:p>
          <a:p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nuclear chemistry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FNSPE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CTU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Kateřina Tomanová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Vlk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Václav Čuba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Viliam Múčka</a:t>
            </a:r>
          </a:p>
          <a:p>
            <a:endParaRPr lang="cs-CZ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5" name="Rectangle 4"/>
          <p:cNvSpPr/>
          <p:nvPr/>
        </p:nvSpPr>
        <p:spPr>
          <a:xfrm>
            <a:off x="5082363" y="1339593"/>
            <a:ext cx="38163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Wojskowa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Akademia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Techniczna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Przem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yslaw</a:t>
            </a:r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Wachulak</a:t>
            </a:r>
            <a:endParaRPr lang="cs-CZ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Andrzej </a:t>
            </a:r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Bartnik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Henryk Fiedorowicz</a:t>
            </a: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Adjei</a:t>
            </a:r>
            <a:endParaRPr lang="cs-CZ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Mesfin</a:t>
            </a:r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Getachew</a:t>
            </a:r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Ayele</a:t>
            </a:r>
            <a:endParaRPr lang="cs-CZ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2362" y="3448419"/>
            <a:ext cx="38163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PALS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Eduard 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Krousk</a:t>
            </a:r>
            <a:r>
              <a:rPr lang="cs-CZ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endParaRPr lang="cs-CZ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Miroslav </a:t>
            </a:r>
            <a:r>
              <a:rPr lang="cs-CZ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Krůs</a:t>
            </a:r>
            <a:endParaRPr lang="cs-CZ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3455" y="5170653"/>
            <a:ext cx="446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cs-CZ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cs-CZ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23" y="1660081"/>
            <a:ext cx="992426" cy="1000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697" y="3702466"/>
            <a:ext cx="1136835" cy="974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76" y="1814992"/>
            <a:ext cx="957679" cy="1108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94" y="3624388"/>
            <a:ext cx="435683" cy="827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81" y="5315134"/>
            <a:ext cx="1139508" cy="104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4836" y="3615536"/>
            <a:ext cx="1011382" cy="2490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114603"/>
              </p:ext>
            </p:extLst>
          </p:nvPr>
        </p:nvGraphicFramePr>
        <p:xfrm>
          <a:off x="4624323" y="3204331"/>
          <a:ext cx="4586184" cy="3509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4323" y="3204331"/>
                        <a:ext cx="4586184" cy="3509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XUV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/>
              <a:t>SXR </a:t>
            </a:r>
            <a:r>
              <a:rPr lang="en-US" dirty="0" smtClean="0"/>
              <a:t>w</a:t>
            </a:r>
            <a:r>
              <a:rPr lang="cs-CZ" dirty="0" err="1" smtClean="0"/>
              <a:t>ith</a:t>
            </a:r>
            <a:r>
              <a:rPr lang="cs-CZ" dirty="0" smtClean="0"/>
              <a:t> </a:t>
            </a:r>
            <a:r>
              <a:rPr lang="en-US" dirty="0" smtClean="0"/>
              <a:t>m</a:t>
            </a:r>
            <a:r>
              <a:rPr lang="cs-CZ" dirty="0" err="1" smtClean="0"/>
              <a:t>atter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33747" y="2622606"/>
            <a:ext cx="843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very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absorbed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elemental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~ 1 – 10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33747" y="3616447"/>
            <a:ext cx="6311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exclusively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photoelectric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followed by Auger electrons emission (low Z)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0" y="956226"/>
            <a:ext cx="7251207" cy="1749556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534253"/>
              </p:ext>
            </p:extLst>
          </p:nvPr>
        </p:nvGraphicFramePr>
        <p:xfrm>
          <a:off x="6862763" y="4435475"/>
          <a:ext cx="14319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" name="Rovnice" r:id="rId7" imgW="838080" imgH="419040" progId="Equation.3">
                  <p:embed/>
                </p:oleObj>
              </mc:Choice>
              <mc:Fallback>
                <p:oleObj name="Rovnice" r:id="rId7" imgW="8380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62763" y="4435475"/>
                        <a:ext cx="14319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7" y="4305166"/>
            <a:ext cx="4030435" cy="2233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5535" y="3739557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1744980" y="4945380"/>
            <a:ext cx="3429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1249680" y="5440680"/>
            <a:ext cx="37338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4517" r="8475" b="3438"/>
          <a:stretch/>
        </p:blipFill>
        <p:spPr>
          <a:xfrm>
            <a:off x="100017" y="1914059"/>
            <a:ext cx="5275114" cy="4318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particles vs. photons (gamma)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" name="Rectangle 2"/>
          <p:cNvSpPr/>
          <p:nvPr/>
        </p:nvSpPr>
        <p:spPr>
          <a:xfrm>
            <a:off x="499402" y="1110399"/>
            <a:ext cx="58044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(dose–</a:t>
            </a:r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cs-CZ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79" y="2100352"/>
            <a:ext cx="1514475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72" y="2100352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79" y="4541588"/>
            <a:ext cx="1524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96" y="4541588"/>
            <a:ext cx="152400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3380" y="3818831"/>
            <a:ext cx="3052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field stereotactic irradiation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8866" y="1339355"/>
            <a:ext cx="2343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 field irradiation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638" y="170375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5221" y="1700423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endParaRPr lang="cs-CZ" sz="16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9638" y="4160717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75221" y="4157385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endParaRPr lang="cs-CZ" sz="16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</a:t>
            </a:r>
            <a:r>
              <a:rPr lang="cs-CZ" dirty="0" smtClean="0"/>
              <a:t>D</a:t>
            </a:r>
            <a:r>
              <a:rPr lang="en-US" dirty="0" smtClean="0"/>
              <a:t>riven </a:t>
            </a:r>
            <a:r>
              <a:rPr lang="cs-CZ" dirty="0" smtClean="0"/>
              <a:t>P</a:t>
            </a:r>
            <a:r>
              <a:rPr lang="en-US" dirty="0" err="1" smtClean="0"/>
              <a:t>roton</a:t>
            </a:r>
            <a:r>
              <a:rPr lang="en-US" dirty="0" smtClean="0"/>
              <a:t> </a:t>
            </a:r>
            <a:r>
              <a:rPr lang="cs-CZ" dirty="0" smtClean="0"/>
              <a:t>A</a:t>
            </a:r>
            <a:r>
              <a:rPr lang="en-US" dirty="0" err="1" smtClean="0"/>
              <a:t>cceleration</a:t>
            </a:r>
            <a:r>
              <a:rPr lang="en-US" dirty="0" smtClean="0"/>
              <a:t> (LDPA)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6" y="1020859"/>
            <a:ext cx="7051676" cy="29715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TextBox 5"/>
          <p:cNvSpPr txBox="1"/>
          <p:nvPr/>
        </p:nvSpPr>
        <p:spPr>
          <a:xfrm>
            <a:off x="5249618" y="6323677"/>
            <a:ext cx="3183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Jpn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ApplPhys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50 (2011)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0" y="3919830"/>
            <a:ext cx="3420630" cy="261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22" y="4355368"/>
            <a:ext cx="2671054" cy="17904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1815" y="4440081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-H2AX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taining antibody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6104" y="43553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A549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cs-CZ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adenocarcinoma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506" y="1290523"/>
            <a:ext cx="8649165" cy="50658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 – motivation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Interaction of XUV and SXR with matter</a:t>
            </a:r>
          </a:p>
          <a:p>
            <a:r>
              <a:rPr lang="en-US" dirty="0" smtClean="0"/>
              <a:t>Interaction of charged particles with matter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al sources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XUV/SXR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Biological samples</a:t>
            </a:r>
          </a:p>
          <a:p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Interaction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XUV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SXR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DNA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Dosimetry and Radiation chemical yield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4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C05B5-EF0C-4D1A-8D9A-24CC11D17360}" type="slidenum">
              <a:rPr lang="cs-CZ" smtClean="0"/>
              <a:pPr/>
              <a:t>9</a:t>
            </a:fld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129133"/>
              </p:ext>
            </p:extLst>
          </p:nvPr>
        </p:nvGraphicFramePr>
        <p:xfrm>
          <a:off x="1667376" y="1143352"/>
          <a:ext cx="5813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3" name="Rovnice" r:id="rId3" imgW="4698720" imgH="507960" progId="Equation.3">
                  <p:embed/>
                </p:oleObj>
              </mc:Choice>
              <mc:Fallback>
                <p:oleObj name="Rovnice" r:id="rId3" imgW="469872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7376" y="1143352"/>
                        <a:ext cx="5813425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507" y="0"/>
            <a:ext cx="8649165" cy="861508"/>
          </a:xfrm>
        </p:spPr>
        <p:txBody>
          <a:bodyPr/>
          <a:lstStyle/>
          <a:p>
            <a:r>
              <a:rPr lang="en-US" dirty="0" smtClean="0"/>
              <a:t>Interaction of charged particles with matter</a:t>
            </a:r>
            <a:endParaRPr lang="cs-CZ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46" y="2275346"/>
            <a:ext cx="3135852" cy="234012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2351266"/>
            <a:ext cx="4535897" cy="2301943"/>
          </a:xfrm>
          <a:prstGeom prst="rect">
            <a:avLst/>
          </a:prstGeom>
        </p:spPr>
      </p:pic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042709"/>
              </p:ext>
            </p:extLst>
          </p:nvPr>
        </p:nvGraphicFramePr>
        <p:xfrm>
          <a:off x="3263899" y="5174123"/>
          <a:ext cx="24177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4" name="Rovnice" r:id="rId7" imgW="1828800" imgH="355320" progId="Equation.3">
                  <p:embed/>
                </p:oleObj>
              </mc:Choice>
              <mc:Fallback>
                <p:oleObj name="Rovnice" r:id="rId7" imgW="1828800" imgH="3553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63899" y="5174123"/>
                        <a:ext cx="2417763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889307"/>
              </p:ext>
            </p:extLst>
          </p:nvPr>
        </p:nvGraphicFramePr>
        <p:xfrm>
          <a:off x="3977481" y="6164930"/>
          <a:ext cx="9906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5" name="Rovnice" r:id="rId9" imgW="749160" imgH="228600" progId="Equation.3">
                  <p:embed/>
                </p:oleObj>
              </mc:Choice>
              <mc:Fallback>
                <p:oleObj name="Rovnice" r:id="rId9" imgW="749160" imgH="228600" progId="Equation.3">
                  <p:embed/>
                  <p:pic>
                    <p:nvPicPr>
                      <p:cNvPr id="19" name="Objek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77481" y="6164930"/>
                        <a:ext cx="990600" cy="30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/>
          <p:cNvSpPr txBox="1"/>
          <p:nvPr/>
        </p:nvSpPr>
        <p:spPr>
          <a:xfrm>
            <a:off x="414171" y="5704807"/>
            <a:ext cx="833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Spectrum may be viewed as a flux of photons with a range of energies 	       with cutoff at: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13454"/>
              </p:ext>
            </p:extLst>
          </p:nvPr>
        </p:nvGraphicFramePr>
        <p:xfrm>
          <a:off x="6872287" y="5724230"/>
          <a:ext cx="381394" cy="281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6" name="Rovnice" r:id="rId11" imgW="241200" imgH="177480" progId="Equation.3">
                  <p:embed/>
                </p:oleObj>
              </mc:Choice>
              <mc:Fallback>
                <p:oleObj name="Rovnice" r:id="rId11" imgW="2412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72287" y="5724230"/>
                        <a:ext cx="381394" cy="281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ovéPole 22"/>
          <p:cNvSpPr txBox="1"/>
          <p:nvPr/>
        </p:nvSpPr>
        <p:spPr>
          <a:xfrm>
            <a:off x="414171" y="4840454"/>
            <a:ext cx="833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Perpendicular component can be represented by its Fourier transform: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414171" y="2072009"/>
            <a:ext cx="58044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collisions:</a:t>
            </a: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13248</TotalTime>
  <Words>1851</Words>
  <Application>Microsoft Office PowerPoint</Application>
  <PresentationFormat>Předvádění na obrazovce (4:3)</PresentationFormat>
  <Paragraphs>359</Paragraphs>
  <Slides>42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42</vt:i4>
      </vt:variant>
    </vt:vector>
  </HeadingPairs>
  <TitlesOfParts>
    <vt:vector size="52" baseType="lpstr">
      <vt:lpstr>Arial</vt:lpstr>
      <vt:lpstr>Calibri</vt:lpstr>
      <vt:lpstr>Cambria Math</vt:lpstr>
      <vt:lpstr>MS Shell Dlg 2</vt:lpstr>
      <vt:lpstr>Symbol</vt:lpstr>
      <vt:lpstr>Office Theme</vt:lpstr>
      <vt:lpstr>Graph</vt:lpstr>
      <vt:lpstr>Rovnice</vt:lpstr>
      <vt:lpstr>PHOTO-PAINT Home &amp; Student</vt:lpstr>
      <vt:lpstr>Equation</vt:lpstr>
      <vt:lpstr>XUV Lasers in Radiation Biology</vt:lpstr>
      <vt:lpstr>Outline </vt:lpstr>
      <vt:lpstr>Introduction - motivation</vt:lpstr>
      <vt:lpstr>Outline </vt:lpstr>
      <vt:lpstr>Interaction of XUV and SXR with matter</vt:lpstr>
      <vt:lpstr>Charged particles vs. photons (gamma)</vt:lpstr>
      <vt:lpstr>Laser Driven Proton Acceleration (LDPA)</vt:lpstr>
      <vt:lpstr>Outline </vt:lpstr>
      <vt:lpstr>Interaction of charged particles with matter</vt:lpstr>
      <vt:lpstr>Absorption of Energy in H2O and DNA</vt:lpstr>
      <vt:lpstr>Track Structure of the Fast Charged Particle</vt:lpstr>
      <vt:lpstr>Outline </vt:lpstr>
      <vt:lpstr>Experimental sources of XUV/SXR</vt:lpstr>
      <vt:lpstr>Experimental sources of XUV/SXR</vt:lpstr>
      <vt:lpstr>Experimental sources of XUV/SXR</vt:lpstr>
      <vt:lpstr>Experimental sources of XUV/SXR</vt:lpstr>
      <vt:lpstr>Experimental sources of XUV/SXR</vt:lpstr>
      <vt:lpstr>Experimental sources of XUV/SXR</vt:lpstr>
      <vt:lpstr>Radiation sources</vt:lpstr>
      <vt:lpstr>Outline </vt:lpstr>
      <vt:lpstr>DNA Samples</vt:lpstr>
      <vt:lpstr>Outline </vt:lpstr>
      <vt:lpstr>Interaction of XUV/SXR with DNA</vt:lpstr>
      <vt:lpstr>Interaction of XUV/SXR with DNA</vt:lpstr>
      <vt:lpstr>Absorption of DNA in electromagnetic spectrum</vt:lpstr>
      <vt:lpstr>Interaction of XUV/SXR Radiation with DNA </vt:lpstr>
      <vt:lpstr>Interaction of XUV/SXR Radiation with DNA </vt:lpstr>
      <vt:lpstr>Interaction of XUV/SXR Radiation with DNA </vt:lpstr>
      <vt:lpstr>Detection of Plasmid DNA Forms</vt:lpstr>
      <vt:lpstr>Outline </vt:lpstr>
      <vt:lpstr>Dose and radiation chemical yield</vt:lpstr>
      <vt:lpstr>SXR chemical dosimetry</vt:lpstr>
      <vt:lpstr>SXR chemical dosimetry</vt:lpstr>
      <vt:lpstr>SXR chemical dosimetry</vt:lpstr>
      <vt:lpstr>SXR chemical dosimetry</vt:lpstr>
      <vt:lpstr>SXR chemical dosimetry</vt:lpstr>
      <vt:lpstr>Outline </vt:lpstr>
      <vt:lpstr>Results</vt:lpstr>
      <vt:lpstr>Results</vt:lpstr>
      <vt:lpstr>Outline </vt:lpstr>
      <vt:lpstr>Future plans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Luděk Vyšín</dc:creator>
  <cp:lastModifiedBy>Ludek Vysin</cp:lastModifiedBy>
  <cp:revision>381</cp:revision>
  <dcterms:created xsi:type="dcterms:W3CDTF">2015-09-17T07:33:59Z</dcterms:created>
  <dcterms:modified xsi:type="dcterms:W3CDTF">2017-09-22T09:10:43Z</dcterms:modified>
</cp:coreProperties>
</file>