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38"/>
  </p:notesMasterIdLst>
  <p:sldIdLst>
    <p:sldId id="257" r:id="rId3"/>
    <p:sldId id="304" r:id="rId4"/>
    <p:sldId id="259" r:id="rId5"/>
    <p:sldId id="282" r:id="rId6"/>
    <p:sldId id="262" r:id="rId7"/>
    <p:sldId id="309" r:id="rId8"/>
    <p:sldId id="305" r:id="rId9"/>
    <p:sldId id="310" r:id="rId10"/>
    <p:sldId id="313" r:id="rId11"/>
    <p:sldId id="275" r:id="rId12"/>
    <p:sldId id="277" r:id="rId13"/>
    <p:sldId id="306" r:id="rId14"/>
    <p:sldId id="283" r:id="rId15"/>
    <p:sldId id="284" r:id="rId16"/>
    <p:sldId id="285" r:id="rId17"/>
    <p:sldId id="286" r:id="rId18"/>
    <p:sldId id="288" r:id="rId19"/>
    <p:sldId id="311" r:id="rId20"/>
    <p:sldId id="290" r:id="rId21"/>
    <p:sldId id="312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7" r:id="rId31"/>
    <p:sldId id="301" r:id="rId32"/>
    <p:sldId id="308" r:id="rId33"/>
    <p:sldId id="303" r:id="rId34"/>
    <p:sldId id="278" r:id="rId35"/>
    <p:sldId id="281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/>
  </p:cmAuthor>
  <p:cmAuthor id="2" name="Inam Ul Ahad" initials="IU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5" autoAdjust="0"/>
    <p:restoredTop sz="86384" autoAdjust="0"/>
  </p:normalViewPr>
  <p:slideViewPr>
    <p:cSldViewPr>
      <p:cViewPr>
        <p:scale>
          <a:sx n="72" d="100"/>
          <a:sy n="72" d="100"/>
        </p:scale>
        <p:origin x="-295" y="9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4BA7-CF67-4710-8A5E-5C95FE9CEF90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757F-B750-4F25-807E-A9F2D19C8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4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5F91-94E2-48D1-9C33-F18EA03409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6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0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0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6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7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638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490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0886"/>
            <a:ext cx="82296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6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886"/>
            <a:ext cx="82296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BD59-33DC-4ED6-A055-CC017507EB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887-50C4-4BF5-92E6-BC00216F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gif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hyperlink" Target="http://slidehunter.com/" TargetMode="Externa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851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3"/>
            <a:ext cx="8229600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6" y="116632"/>
            <a:ext cx="1512168" cy="573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70" y="158520"/>
            <a:ext cx="1559786" cy="6061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23528" y="735981"/>
            <a:ext cx="8352928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83568" y="6165304"/>
            <a:ext cx="7632848" cy="654519"/>
            <a:chOff x="683568" y="6165304"/>
            <a:chExt cx="7632848" cy="65451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6233114"/>
              <a:ext cx="643462" cy="43624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381328"/>
              <a:ext cx="1139928" cy="30873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6381328"/>
              <a:ext cx="1138844" cy="2452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6216576"/>
              <a:ext cx="524794" cy="52479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6237312"/>
              <a:ext cx="592914" cy="4504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232" y="6188056"/>
              <a:ext cx="640080" cy="63176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374" y="6165304"/>
              <a:ext cx="481042" cy="63176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53" y="116632"/>
            <a:ext cx="1737539" cy="57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10" y="37252"/>
            <a:ext cx="1067998" cy="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68461" y="6858000"/>
            <a:ext cx="310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mtClean="0">
                <a:solidFill>
                  <a:srgbClr val="000000"/>
                </a:solidFill>
                <a:hlinkClick r:id="rId13"/>
              </a:rPr>
              <a:t>http://slidehunter.com/</a:t>
            </a:r>
            <a:endParaRPr lang="en-US" sz="105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2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n-GB" dirty="0"/>
              <a:t>Time resolved VUV LIBS - Limit of Detection (LOD) Optimization for Light Elements in Metals </a:t>
            </a:r>
            <a:br>
              <a:rPr lang="en-GB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616" y="3212976"/>
            <a:ext cx="8576864" cy="2736304"/>
          </a:xfrm>
        </p:spPr>
        <p:txBody>
          <a:bodyPr>
            <a:normAutofit fontScale="92500" lnSpcReduction="10000"/>
          </a:bodyPr>
          <a:lstStyle/>
          <a:p>
            <a:r>
              <a:rPr lang="en-IE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Syedah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Sadaf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Zehra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DCU and UNIPD</a:t>
            </a:r>
            <a:endParaRPr lang="en-I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800" b="1" dirty="0" smtClean="0"/>
              <a:t>Supervisors</a:t>
            </a:r>
          </a:p>
          <a:p>
            <a:r>
              <a:rPr lang="en-IE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Dr.</a:t>
            </a:r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Paddy 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Hayden, </a:t>
            </a:r>
            <a:r>
              <a:rPr lang="en-IE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</a:t>
            </a:r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John </a:t>
            </a:r>
            <a:r>
              <a:rPr lang="en-I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Costello, </a:t>
            </a:r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IE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</a:t>
            </a:r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Piergirogio</a:t>
            </a:r>
            <a:r>
              <a:rPr lang="en-I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Nicolosi</a:t>
            </a:r>
            <a:endParaRPr lang="en-IE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800" b="1" dirty="0"/>
              <a:t>EXTATIC Welcome Week </a:t>
            </a:r>
            <a:r>
              <a:rPr lang="en-IE" sz="2800" b="1" dirty="0" smtClean="0"/>
              <a:t>– Prague 2017</a:t>
            </a:r>
            <a:endParaRPr lang="en-IE" sz="2800" b="1" dirty="0"/>
          </a:p>
          <a:p>
            <a:endParaRPr lang="en-IE" sz="2800" b="1" dirty="0"/>
          </a:p>
          <a:p>
            <a:endParaRPr lang="en-IE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1927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buNone/>
            </a:pPr>
            <a:r>
              <a:rPr lang="en-GB" sz="2000" dirty="0">
                <a:solidFill>
                  <a:prstClr val="black"/>
                </a:solidFill>
                <a:latin typeface="Verdana"/>
                <a:cs typeface="Verdana"/>
              </a:rPr>
              <a:t>Comparison of analytical quality of three methods for carbon in steel</a:t>
            </a:r>
          </a:p>
          <a:p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54135"/>
              </p:ext>
            </p:extLst>
          </p:nvPr>
        </p:nvGraphicFramePr>
        <p:xfrm>
          <a:off x="1475656" y="2708920"/>
          <a:ext cx="6096000" cy="331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6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Method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R- value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LOD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Signal</a:t>
                      </a:r>
                      <a:r>
                        <a:rPr lang="en-GB" sz="1800" kern="1200" baseline="0" dirty="0">
                          <a:effectLst/>
                        </a:rPr>
                        <a:t> </a:t>
                      </a:r>
                      <a:r>
                        <a:rPr lang="en-GB" sz="1800" kern="1200" dirty="0">
                          <a:effectLst/>
                        </a:rPr>
                        <a:t>/ Background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Time integrated VUV  LIBS at 2 mm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0.98837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224ppm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2.4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 integrated VUV  LIBS at 4 mm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0.99988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316ppm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2.8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 resolved VUV  LIBS at 2 mm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0.99985</a:t>
                      </a:r>
                      <a:endParaRPr lang="en-GB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56ppm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3.3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3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resolved method shows higher signal to background ratio and lower limit of detection for carbon concentration in steel samples.</a:t>
            </a:r>
          </a:p>
          <a:p>
            <a:endParaRPr lang="en-GB" dirty="0"/>
          </a:p>
          <a:p>
            <a:r>
              <a:rPr lang="en-GB" dirty="0"/>
              <a:t>Provides increase in calibration curve quality.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LOD Optimisation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/>
              <a:t>Depth Profiling Using LIBS</a:t>
            </a:r>
          </a:p>
          <a:p>
            <a:pPr marL="742950" lvl="2" indent="-342900"/>
            <a:r>
              <a:rPr lang="en-US" dirty="0"/>
              <a:t>Introduction</a:t>
            </a:r>
          </a:p>
          <a:p>
            <a:pPr marL="742950" lvl="2" indent="-342900"/>
            <a:r>
              <a:rPr lang="en-US" dirty="0"/>
              <a:t>Experimental Setup</a:t>
            </a:r>
          </a:p>
          <a:p>
            <a:pPr marL="742950" lvl="2" indent="-342900"/>
            <a:r>
              <a:rPr lang="en-US" dirty="0"/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001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102" y="1925310"/>
            <a:ext cx="5336106" cy="4104455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6228184" y="42883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435" y="2663413"/>
            <a:ext cx="7642989" cy="1431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dirty="0" smtClean="0"/>
              <a:t>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Depth Profiling is a process where the element or chemical content of a sample is measured as a function of depth. 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83768" y="105273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Introduction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Depth Profiling </a:t>
            </a:r>
            <a:r>
              <a:rPr lang="en-US" b="1" dirty="0" smtClean="0"/>
              <a:t>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64784"/>
              </p:ext>
            </p:extLst>
          </p:nvPr>
        </p:nvGraphicFramePr>
        <p:xfrm>
          <a:off x="539552" y="1826569"/>
          <a:ext cx="84249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31558"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746005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effectLst/>
                        </a:rPr>
                        <a:t>Secondary ion mass spectroscopy (SIMS</a:t>
                      </a: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</a:t>
                      </a:r>
                      <a:r>
                        <a:rPr lang="en-US" sz="1600" baseline="0" dirty="0" smtClean="0"/>
                        <a:t> cells Analysis, Electronic parts Analysis,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 depth resolution around</a:t>
                      </a:r>
                      <a:r>
                        <a:rPr lang="en-US" sz="1600" baseline="0" dirty="0" smtClean="0"/>
                        <a:t> 50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flexible to other wavelengths</a:t>
                      </a:r>
                      <a:endParaRPr lang="en-US" sz="1600" dirty="0"/>
                    </a:p>
                  </a:txBody>
                  <a:tcPr/>
                </a:tc>
              </a:tr>
              <a:tr h="74600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Auger electron Spectroscopy (AES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Semiconductor nanostructures</a:t>
                      </a:r>
                      <a:r>
                        <a:rPr lang="en-US" sz="1600" baseline="0" dirty="0" smtClean="0"/>
                        <a:t> analysis,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 depth resolution</a:t>
                      </a:r>
                      <a:r>
                        <a:rPr lang="en-US" sz="1600" baseline="0" dirty="0" smtClean="0"/>
                        <a:t> around 10A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 flexible to other wavelengths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188083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effectLst/>
                        </a:rPr>
                        <a:t>Glow Discharge Optical Emission Spectroscopy (GD-OES)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</a:t>
                      </a:r>
                      <a:r>
                        <a:rPr lang="en-US" sz="1600" baseline="0" dirty="0" smtClean="0"/>
                        <a:t> Cells, Semiconductors, Electronic parts,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range of depth: from tenths of a micron to a few tens of microns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Complicated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</a:tr>
              <a:tr h="96704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Laser Induced</a:t>
                      </a:r>
                      <a:r>
                        <a:rPr lang="en-US" sz="1600" b="1" baseline="0" dirty="0" smtClean="0"/>
                        <a:t> Breakdown Spectroscopy </a:t>
                      </a:r>
                      <a:r>
                        <a:rPr lang="en-US" sz="1600" b="1" dirty="0" smtClean="0"/>
                        <a:t>LIBS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Solar</a:t>
                      </a:r>
                      <a:r>
                        <a:rPr lang="en-US" sz="1600" baseline="0" dirty="0" smtClean="0"/>
                        <a:t> Cells, Semiconductors, Electronic parts, etc.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Reduced ablation rate to nm scale to characterize</a:t>
                      </a:r>
                      <a:r>
                        <a:rPr lang="en-US" sz="1600" baseline="0" dirty="0" smtClean="0"/>
                        <a:t> thinner 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Mixing</a:t>
                      </a:r>
                      <a:r>
                        <a:rPr lang="en-US" sz="1600" baseline="0" dirty="0" smtClean="0"/>
                        <a:t> of layers of diff compositions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2132856"/>
            <a:ext cx="4114800" cy="2919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 laser is fired repetitively over a single position of the sample surface so that the depth-related spectra can be obtained by monitoring the laser induced plasma emission from each laser shot.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8220" y="3140968"/>
            <a:ext cx="4114800" cy="2919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Plotting of the emission intensities at specific wavelengths against the pulse number yields the depth profiles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Depth Profiling </a:t>
            </a:r>
            <a:r>
              <a:rPr lang="en-US" b="1" dirty="0" smtClean="0"/>
              <a:t>Using LIBS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50" y="1095533"/>
            <a:ext cx="8246415" cy="54093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Sample Preparation</a:t>
            </a:r>
          </a:p>
          <a:p>
            <a:pPr lvl="1"/>
            <a:r>
              <a:rPr lang="en-US" dirty="0"/>
              <a:t>Aluminum foils attached on Silicon substrate (</a:t>
            </a:r>
            <a:r>
              <a:rPr lang="en-US" dirty="0" err="1"/>
              <a:t>GoodFellow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Different Deposition Techniques (e.g. sputtering,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etc.)</a:t>
            </a:r>
          </a:p>
          <a:p>
            <a:pPr lvl="0"/>
            <a:r>
              <a:rPr lang="en-US" dirty="0" smtClean="0"/>
              <a:t>Experimental Setup</a:t>
            </a:r>
            <a:endParaRPr lang="en-US" dirty="0"/>
          </a:p>
          <a:p>
            <a:pPr lvl="1"/>
            <a:r>
              <a:rPr lang="en-US" dirty="0"/>
              <a:t>UV spectral range in air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VUV spectral range in vacuum </a:t>
            </a:r>
          </a:p>
          <a:p>
            <a:pPr lvl="0"/>
            <a:r>
              <a:rPr lang="en-US" dirty="0"/>
              <a:t>Depth Profile</a:t>
            </a:r>
          </a:p>
          <a:p>
            <a:pPr lvl="1"/>
            <a:r>
              <a:rPr lang="en-US" dirty="0"/>
              <a:t>Elemental </a:t>
            </a:r>
            <a:r>
              <a:rPr lang="en-US" dirty="0" err="1"/>
              <a:t>characterisation</a:t>
            </a:r>
            <a:r>
              <a:rPr lang="en-US" dirty="0"/>
              <a:t> using spectral recording</a:t>
            </a:r>
          </a:p>
          <a:p>
            <a:pPr lvl="1"/>
            <a:r>
              <a:rPr lang="en-US" dirty="0"/>
              <a:t>Numerical calculation of crater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Experimental measurement of crater size( using Optical Microscope) 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Experimental measurement of crater size (using AFM)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1" y="92362"/>
            <a:ext cx="1269864" cy="5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4" y="873458"/>
            <a:ext cx="8246415" cy="5044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5 Aluminium samples of different thicknesses from 1 mm to 1.5 µm attached on uniform silicon substrate are used.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Two laser energies are used, with the same focussing conditions.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Time </a:t>
            </a:r>
            <a:r>
              <a:rPr lang="en-US" dirty="0"/>
              <a:t>resolved LIBS (50 ns delay and 130 ns </a:t>
            </a:r>
            <a:r>
              <a:rPr lang="en-US" dirty="0" smtClean="0"/>
              <a:t>width) is used to record spectra for the </a:t>
            </a:r>
            <a:r>
              <a:rPr lang="en-GB" dirty="0"/>
              <a:t>h</a:t>
            </a:r>
            <a:r>
              <a:rPr lang="en-GB" dirty="0" smtClean="0"/>
              <a:t>igher power density </a:t>
            </a:r>
            <a:r>
              <a:rPr lang="en-GB" dirty="0"/>
              <a:t>(</a:t>
            </a:r>
            <a:r>
              <a:rPr lang="en-US" dirty="0" smtClean="0"/>
              <a:t>1.3 x10</a:t>
            </a:r>
            <a:r>
              <a:rPr lang="en-US" baseline="30000" dirty="0" smtClean="0"/>
              <a:t>10</a:t>
            </a:r>
            <a:r>
              <a:rPr lang="en-US" dirty="0" smtClean="0"/>
              <a:t> Wcm</a:t>
            </a:r>
            <a:r>
              <a:rPr lang="en-US" baseline="30000" dirty="0" smtClean="0"/>
              <a:t>-2</a:t>
            </a:r>
            <a:r>
              <a:rPr lang="en-US" dirty="0" smtClean="0"/>
              <a:t>) to prevent saturation.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 integrated LIBS is used to record spectra for the lower power density (1.6 x 10</a:t>
            </a:r>
            <a:r>
              <a:rPr lang="en-US" baseline="30000" dirty="0" smtClean="0"/>
              <a:t>9</a:t>
            </a:r>
            <a:r>
              <a:rPr lang="en-US" dirty="0" smtClean="0"/>
              <a:t> Wcm</a:t>
            </a:r>
            <a:r>
              <a:rPr lang="en-US" baseline="30000" dirty="0" smtClean="0"/>
              <a:t>-2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30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baseline="30000" dirty="0"/>
          </a:p>
          <a:p>
            <a:endParaRPr lang="en-US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3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LOD Optimisation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/>
              <a:t>Depth Profiling Using LIBS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742950" lvl="2" indent="-342900"/>
            <a:r>
              <a:rPr lang="en-US" dirty="0"/>
              <a:t>Experimental Setup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010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709396" y="1763035"/>
            <a:ext cx="512552" cy="7159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 flipH="1">
            <a:off x="3985589" y="1198455"/>
            <a:ext cx="1826691" cy="386678"/>
          </a:xfrm>
          <a:prstGeom prst="homePlate">
            <a:avLst>
              <a:gd name="adj" fmla="val 817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8287606">
            <a:off x="2421488" y="1197051"/>
            <a:ext cx="1064930" cy="196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19266" y="2618445"/>
            <a:ext cx="669374" cy="3766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825795">
            <a:off x="2421488" y="3635450"/>
            <a:ext cx="1064930" cy="196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29267" y="3437616"/>
            <a:ext cx="438150" cy="7159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86023" y="3459821"/>
            <a:ext cx="532465" cy="5103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19674" y="3132428"/>
            <a:ext cx="193124" cy="1165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elay 34"/>
          <p:cNvSpPr/>
          <p:nvPr/>
        </p:nvSpPr>
        <p:spPr>
          <a:xfrm rot="8220000">
            <a:off x="5793362" y="5117607"/>
            <a:ext cx="140848" cy="291573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3043811">
            <a:off x="6533667" y="3779010"/>
            <a:ext cx="292160" cy="2016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elay 36"/>
          <p:cNvSpPr/>
          <p:nvPr/>
        </p:nvSpPr>
        <p:spPr>
          <a:xfrm rot="19197432">
            <a:off x="7426319" y="3970779"/>
            <a:ext cx="140848" cy="291573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140476" y="5084834"/>
            <a:ext cx="1079224" cy="7462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Shamrock</a:t>
            </a:r>
            <a:endParaRPr lang="en-US" sz="1700" dirty="0"/>
          </a:p>
        </p:txBody>
      </p:sp>
      <p:cxnSp>
        <p:nvCxnSpPr>
          <p:cNvPr id="39" name="Elbow Connector 38"/>
          <p:cNvCxnSpPr>
            <a:stCxn id="38" idx="3"/>
            <a:endCxn id="35" idx="3"/>
          </p:cNvCxnSpPr>
          <p:nvPr/>
        </p:nvCxnSpPr>
        <p:spPr>
          <a:xfrm flipV="1">
            <a:off x="5219700" y="5311422"/>
            <a:ext cx="592581" cy="146554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93274" y="5401938"/>
            <a:ext cx="535993" cy="429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ermot\AppData\Local\Microsoft\Windows\INetCache\IE\4PUZ3W68\blank-monitor-112996054549v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739205"/>
            <a:ext cx="1851249" cy="12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66901" y="4900168"/>
            <a:ext cx="9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Acquisition and Analysis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65672" y="1391794"/>
            <a:ext cx="10870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3953" y="1391794"/>
            <a:ext cx="0" cy="601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53953" y="1941984"/>
            <a:ext cx="0" cy="1700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65672" y="3649000"/>
            <a:ext cx="5118261" cy="65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72710" y="3730353"/>
            <a:ext cx="446964" cy="357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675164" y="3320107"/>
            <a:ext cx="274320" cy="7159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9673" y="1110747"/>
            <a:ext cx="114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Mirror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297819" y="3931899"/>
            <a:ext cx="80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Mirror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3721" y="2611499"/>
            <a:ext cx="141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Polarizer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9544" y="1936327"/>
            <a:ext cx="165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Half wave plate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508572" y="2990506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Polarizer</a:t>
            </a:r>
            <a:endParaRPr lang="en-GB" dirty="0"/>
          </a:p>
        </p:txBody>
      </p:sp>
      <p:cxnSp>
        <p:nvCxnSpPr>
          <p:cNvPr id="32" name="Elbow Connector 31"/>
          <p:cNvCxnSpPr>
            <a:endCxn id="42" idx="1"/>
          </p:cNvCxnSpPr>
          <p:nvPr/>
        </p:nvCxnSpPr>
        <p:spPr>
          <a:xfrm flipV="1">
            <a:off x="2481030" y="5616528"/>
            <a:ext cx="1112244" cy="139546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75164" y="2980831"/>
            <a:ext cx="96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Lens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2890" y="4900168"/>
            <a:ext cx="66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ICCD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829025" y="3602896"/>
            <a:ext cx="12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60882" y="5578048"/>
            <a:ext cx="117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Fibre Optics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79747" y="4991100"/>
            <a:ext cx="133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Collecting Optics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65667" y="2342439"/>
            <a:ext cx="1619474" cy="25853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Laser</a:t>
            </a:r>
          </a:p>
          <a:p>
            <a:r>
              <a:rPr lang="en-US" dirty="0" err="1" smtClean="0"/>
              <a:t>Nd:YAG</a:t>
            </a:r>
            <a:endParaRPr lang="en-US" dirty="0" smtClean="0"/>
          </a:p>
          <a:p>
            <a:r>
              <a:rPr lang="en-US" dirty="0" smtClean="0"/>
              <a:t>6.0ns</a:t>
            </a:r>
          </a:p>
          <a:p>
            <a:r>
              <a:rPr lang="en-US" dirty="0" smtClean="0"/>
              <a:t>730 </a:t>
            </a:r>
            <a:r>
              <a:rPr lang="en-US" dirty="0" err="1" smtClean="0"/>
              <a:t>mJ</a:t>
            </a:r>
            <a:endParaRPr lang="en-US" dirty="0" smtClean="0"/>
          </a:p>
          <a:p>
            <a:r>
              <a:rPr lang="en-US" dirty="0" smtClean="0"/>
              <a:t>1064 nm</a:t>
            </a:r>
          </a:p>
          <a:p>
            <a:r>
              <a:rPr lang="en-US" dirty="0" smtClean="0"/>
              <a:t>40 </a:t>
            </a:r>
            <a:r>
              <a:rPr lang="en-US" dirty="0"/>
              <a:t>µm Ø</a:t>
            </a:r>
          </a:p>
          <a:p>
            <a:r>
              <a:rPr lang="en-US" dirty="0" smtClean="0"/>
              <a:t>1.3x10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Wcm</a:t>
            </a:r>
            <a:r>
              <a:rPr lang="en-US" baseline="30000" dirty="0"/>
              <a:t>-2</a:t>
            </a:r>
          </a:p>
          <a:p>
            <a:r>
              <a:rPr lang="en-US" dirty="0" smtClean="0"/>
              <a:t>1.6x10</a:t>
            </a:r>
            <a:r>
              <a:rPr lang="en-US" baseline="30000" dirty="0"/>
              <a:t>9</a:t>
            </a:r>
            <a:r>
              <a:rPr lang="en-US" dirty="0" smtClean="0"/>
              <a:t> </a:t>
            </a:r>
            <a:r>
              <a:rPr lang="en-US" dirty="0"/>
              <a:t>Wcm</a:t>
            </a:r>
            <a:r>
              <a:rPr lang="en-US" baseline="30000" dirty="0"/>
              <a:t>-2</a:t>
            </a:r>
          </a:p>
          <a:p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1" y="92362"/>
            <a:ext cx="1269864" cy="564075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7745104" y="3523056"/>
            <a:ext cx="434340" cy="447078"/>
          </a:xfrm>
          <a:prstGeom prst="irregularSeal1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57000">
                <a:srgbClr val="D4D4D4"/>
              </a:gs>
              <a:gs pos="29000">
                <a:srgbClr val="DFDFDF"/>
              </a:gs>
              <a:gs pos="86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31031" y="3252950"/>
            <a:ext cx="96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Plasma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734496" y="3082401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Half wave plate</a:t>
            </a:r>
          </a:p>
        </p:txBody>
      </p:sp>
    </p:spTree>
    <p:extLst>
      <p:ext uri="{BB962C8B-B14F-4D97-AF65-F5344CB8AC3E}">
        <p14:creationId xmlns:p14="http://schemas.microsoft.com/office/powerpoint/2010/main" val="2949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Research Aim </a:t>
            </a:r>
          </a:p>
          <a:p>
            <a:pPr lvl="1"/>
            <a:r>
              <a:rPr lang="en-US" dirty="0" smtClean="0"/>
              <a:t>Research Objectives</a:t>
            </a:r>
          </a:p>
          <a:p>
            <a:r>
              <a:rPr lang="en-US" dirty="0" smtClean="0"/>
              <a:t>LOD </a:t>
            </a:r>
            <a:r>
              <a:rPr lang="en-US" dirty="0" smtClean="0"/>
              <a:t>Optimization </a:t>
            </a:r>
          </a:p>
          <a:p>
            <a:pPr lvl="1"/>
            <a:r>
              <a:rPr lang="en-US" dirty="0" smtClean="0"/>
              <a:t>Results &amp; Discussion</a:t>
            </a:r>
          </a:p>
          <a:p>
            <a:pPr lvl="1"/>
            <a:r>
              <a:rPr lang="en-US" dirty="0" smtClean="0"/>
              <a:t>Conclusion</a:t>
            </a:r>
            <a:endParaRPr lang="en-US" dirty="0" smtClean="0"/>
          </a:p>
          <a:p>
            <a:r>
              <a:rPr lang="en-US" dirty="0" smtClean="0"/>
              <a:t>Depth </a:t>
            </a:r>
            <a:r>
              <a:rPr lang="en-US" dirty="0" smtClean="0"/>
              <a:t>Profiling Using LIBS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Experimental Setup</a:t>
            </a:r>
          </a:p>
          <a:p>
            <a:pPr lvl="1"/>
            <a:r>
              <a:rPr lang="en-US" dirty="0" smtClean="0"/>
              <a:t>Results and Discussion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1643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LOD Optimisation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/>
              <a:t>Depth Profiling Using LIBS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marL="742950" lvl="2" indent="-342900"/>
            <a:r>
              <a:rPr lang="en-US" dirty="0"/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010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 b="39635"/>
          <a:stretch/>
        </p:blipFill>
        <p:spPr bwMode="auto">
          <a:xfrm>
            <a:off x="-511237" y="1263382"/>
            <a:ext cx="7623260" cy="42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3546" y="5243301"/>
            <a:ext cx="3531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 I 3</a:t>
            </a:r>
            <a:r>
              <a:rPr lang="en-GB" i="1" dirty="0" smtClean="0"/>
              <a:t>s</a:t>
            </a:r>
            <a:r>
              <a:rPr lang="en-GB" baseline="30000" dirty="0" smtClean="0"/>
              <a:t>2</a:t>
            </a:r>
            <a:r>
              <a:rPr lang="en-GB" dirty="0" smtClean="0"/>
              <a:t>3</a:t>
            </a:r>
            <a:r>
              <a:rPr lang="en-GB" i="1" dirty="0" smtClean="0"/>
              <a:t>p</a:t>
            </a:r>
            <a:r>
              <a:rPr lang="en-GB" dirty="0" smtClean="0"/>
              <a:t>4</a:t>
            </a:r>
            <a:r>
              <a:rPr lang="en-GB" i="1" dirty="0" smtClean="0"/>
              <a:t>s to </a:t>
            </a:r>
            <a:r>
              <a:rPr lang="en-GB" dirty="0" smtClean="0"/>
              <a:t> </a:t>
            </a:r>
            <a:r>
              <a:rPr lang="en-GB" dirty="0"/>
              <a:t>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</a:t>
            </a:r>
            <a:r>
              <a:rPr lang="en-GB" i="1" dirty="0"/>
              <a:t>p</a:t>
            </a:r>
            <a:r>
              <a:rPr lang="en-GB" baseline="30000" dirty="0"/>
              <a:t>2</a:t>
            </a:r>
            <a:r>
              <a:rPr lang="en-GB" dirty="0"/>
              <a:t> </a:t>
            </a:r>
            <a:r>
              <a:rPr lang="en-GB" dirty="0" smtClean="0"/>
              <a:t>at 390.55 nm</a:t>
            </a:r>
            <a:r>
              <a:rPr lang="en-GB" dirty="0"/>
              <a:t> </a:t>
            </a:r>
          </a:p>
          <a:p>
            <a:r>
              <a:rPr lang="en-GB" dirty="0"/>
              <a:t>Al I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4s  to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3p  at  </a:t>
            </a:r>
            <a:r>
              <a:rPr lang="en-GB" dirty="0" smtClean="0"/>
              <a:t>394.40 </a:t>
            </a:r>
            <a:r>
              <a:rPr lang="en-GB" dirty="0"/>
              <a:t>nm </a:t>
            </a:r>
            <a:r>
              <a:rPr lang="en-GB" dirty="0" smtClean="0"/>
              <a:t> </a:t>
            </a:r>
          </a:p>
          <a:p>
            <a:r>
              <a:rPr lang="en-GB" dirty="0" smtClean="0"/>
              <a:t>Al I 3</a:t>
            </a:r>
            <a:r>
              <a:rPr lang="en-GB" i="1" dirty="0" smtClean="0"/>
              <a:t>s</a:t>
            </a:r>
            <a:r>
              <a:rPr lang="en-GB" baseline="30000" dirty="0" smtClean="0"/>
              <a:t>2</a:t>
            </a:r>
            <a:r>
              <a:rPr lang="en-GB" dirty="0" smtClean="0"/>
              <a:t>4s  to 3</a:t>
            </a:r>
            <a:r>
              <a:rPr lang="en-GB" i="1" dirty="0" smtClean="0"/>
              <a:t>s</a:t>
            </a:r>
            <a:r>
              <a:rPr lang="en-GB" baseline="30000" dirty="0" smtClean="0"/>
              <a:t>2</a:t>
            </a:r>
            <a:r>
              <a:rPr lang="en-GB" dirty="0" smtClean="0"/>
              <a:t>3p  at  396.15 nm 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6462" y="1032549"/>
            <a:ext cx="597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Typical Spectrum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11905" y="3897486"/>
            <a:ext cx="218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Si I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</a:t>
            </a:r>
            <a:r>
              <a:rPr lang="en-GB" i="1" dirty="0"/>
              <a:t>p</a:t>
            </a:r>
            <a:r>
              <a:rPr lang="en-GB" dirty="0"/>
              <a:t>4</a:t>
            </a:r>
            <a:r>
              <a:rPr lang="en-GB" i="1" dirty="0"/>
              <a:t>s to </a:t>
            </a:r>
            <a:r>
              <a:rPr lang="en-GB" dirty="0"/>
              <a:t>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</a:t>
            </a:r>
            <a:r>
              <a:rPr lang="en-GB" i="1" dirty="0"/>
              <a:t>p</a:t>
            </a:r>
            <a:r>
              <a:rPr lang="en-GB" baseline="30000" dirty="0"/>
              <a:t>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8060" y="2379569"/>
            <a:ext cx="195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 I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4s  to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18896" y="1611875"/>
            <a:ext cx="195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 I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4s  to 3</a:t>
            </a:r>
            <a:r>
              <a:rPr lang="en-GB" i="1" dirty="0"/>
              <a:t>s</a:t>
            </a:r>
            <a:r>
              <a:rPr lang="en-GB" baseline="30000" dirty="0"/>
              <a:t>2</a:t>
            </a:r>
            <a:r>
              <a:rPr lang="en-GB" dirty="0"/>
              <a:t>3p </a:t>
            </a:r>
          </a:p>
        </p:txBody>
      </p:sp>
    </p:spTree>
    <p:extLst>
      <p:ext uri="{BB962C8B-B14F-4D97-AF65-F5344CB8AC3E}">
        <p14:creationId xmlns:p14="http://schemas.microsoft.com/office/powerpoint/2010/main" val="22680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764704"/>
            <a:ext cx="9833212" cy="67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08104" y="1443073"/>
            <a:ext cx="1172818" cy="1369943"/>
            <a:chOff x="7056782" y="1013790"/>
            <a:chExt cx="1172818" cy="1369943"/>
          </a:xfrm>
        </p:grpSpPr>
        <p:sp>
          <p:nvSpPr>
            <p:cNvPr id="5" name="Rectangle 4"/>
            <p:cNvSpPr/>
            <p:nvPr/>
          </p:nvSpPr>
          <p:spPr>
            <a:xfrm>
              <a:off x="7056783" y="1580321"/>
              <a:ext cx="1172817" cy="27829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30 µm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6783" y="1858616"/>
              <a:ext cx="1172817" cy="24847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56783" y="1302026"/>
              <a:ext cx="1172817" cy="27829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56782" y="1013790"/>
              <a:ext cx="1172817" cy="2782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 mm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56783" y="2135255"/>
              <a:ext cx="1172817" cy="248478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1.5 </a:t>
              </a:r>
              <a:r>
                <a:rPr lang="en-GB" dirty="0" smtClean="0"/>
                <a:t>µm</a:t>
              </a:r>
              <a:endParaRPr lang="en-GB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47664" y="761906"/>
            <a:ext cx="635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Aluminium Intensity at Higher Power Density (</a:t>
            </a:r>
            <a:r>
              <a:rPr lang="en-US" dirty="0" smtClean="0"/>
              <a:t>1.3 </a:t>
            </a:r>
            <a:r>
              <a:rPr lang="en-US" dirty="0"/>
              <a:t>x10</a:t>
            </a:r>
            <a:r>
              <a:rPr lang="en-US" baseline="30000" dirty="0"/>
              <a:t>10</a:t>
            </a:r>
            <a:r>
              <a:rPr lang="en-US" dirty="0"/>
              <a:t> Wcm</a:t>
            </a:r>
            <a:r>
              <a:rPr lang="en-US" baseline="30000" dirty="0"/>
              <a:t>-2</a:t>
            </a:r>
            <a:r>
              <a:rPr lang="en-GB" b="1" dirty="0" smtClean="0"/>
              <a:t> 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31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40768"/>
            <a:ext cx="9874155" cy="659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4093" y="836712"/>
            <a:ext cx="576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Silicon Intensity at Higher Power </a:t>
            </a:r>
            <a:r>
              <a:rPr lang="en-GB" b="1" dirty="0"/>
              <a:t>Density (</a:t>
            </a:r>
            <a:r>
              <a:rPr lang="en-US" dirty="0"/>
              <a:t>1.3 x10</a:t>
            </a:r>
            <a:r>
              <a:rPr lang="en-US" baseline="30000" dirty="0"/>
              <a:t>10</a:t>
            </a:r>
            <a:r>
              <a:rPr lang="en-US" dirty="0"/>
              <a:t> Wcm</a:t>
            </a:r>
            <a:r>
              <a:rPr lang="en-US" baseline="30000" dirty="0"/>
              <a:t>-2</a:t>
            </a:r>
            <a:r>
              <a:rPr lang="en-GB" b="1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88224" y="1495653"/>
            <a:ext cx="1172818" cy="1369943"/>
            <a:chOff x="7056782" y="1013790"/>
            <a:chExt cx="1172818" cy="1369943"/>
          </a:xfrm>
        </p:grpSpPr>
        <p:sp>
          <p:nvSpPr>
            <p:cNvPr id="12" name="Rectangle 11"/>
            <p:cNvSpPr/>
            <p:nvPr/>
          </p:nvSpPr>
          <p:spPr>
            <a:xfrm>
              <a:off x="7056783" y="1580321"/>
              <a:ext cx="1172817" cy="27829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30 µm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56783" y="1858616"/>
              <a:ext cx="1172817" cy="24847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6783" y="1302026"/>
              <a:ext cx="1172817" cy="27829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6782" y="1013790"/>
              <a:ext cx="1172817" cy="2782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 mm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56783" y="2135255"/>
              <a:ext cx="1172817" cy="248478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1.5 </a:t>
              </a:r>
              <a:r>
                <a:rPr lang="en-GB" dirty="0" smtClean="0"/>
                <a:t>µm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063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77615"/>
              </p:ext>
            </p:extLst>
          </p:nvPr>
        </p:nvGraphicFramePr>
        <p:xfrm>
          <a:off x="755576" y="1052736"/>
          <a:ext cx="8247064" cy="337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532"/>
                <a:gridCol w="4123532"/>
              </a:tblGrid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thickness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Ablation</a:t>
                      </a:r>
                      <a:r>
                        <a:rPr lang="en-GB" baseline="0" dirty="0" smtClean="0"/>
                        <a:t> Count (No of shots)</a:t>
                      </a:r>
                      <a:endParaRPr lang="en-GB" dirty="0"/>
                    </a:p>
                  </a:txBody>
                  <a:tcPr/>
                </a:tc>
              </a:tr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1 mm ( Red)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_</a:t>
                      </a:r>
                      <a:endParaRPr lang="en-GB" dirty="0"/>
                    </a:p>
                  </a:txBody>
                  <a:tcPr/>
                </a:tc>
              </a:tr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45µm (Blue)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33-39 shots</a:t>
                      </a:r>
                      <a:endParaRPr lang="en-GB" dirty="0"/>
                    </a:p>
                  </a:txBody>
                  <a:tcPr/>
                </a:tc>
              </a:tr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30 µm</a:t>
                      </a:r>
                      <a:r>
                        <a:rPr lang="en-GB" baseline="0" dirty="0" smtClean="0"/>
                        <a:t> (Black)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22-26 shots</a:t>
                      </a:r>
                      <a:endParaRPr lang="en-GB" dirty="0"/>
                    </a:p>
                  </a:txBody>
                  <a:tcPr/>
                </a:tc>
              </a:tr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15 µm (Magenta)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9-13 shots</a:t>
                      </a:r>
                    </a:p>
                  </a:txBody>
                  <a:tcPr/>
                </a:tc>
              </a:tr>
              <a:tr h="562458">
                <a:tc>
                  <a:txBody>
                    <a:bodyPr/>
                    <a:lstStyle/>
                    <a:p>
                      <a:r>
                        <a:rPr lang="en-GB" dirty="0" smtClean="0"/>
                        <a:t>1.5 µm( Green)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 </a:t>
                      </a:r>
                      <a:r>
                        <a:rPr lang="en-GB" baseline="0" dirty="0" smtClean="0"/>
                        <a:t> shot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10046" y="4941168"/>
            <a:ext cx="37041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/>
              <a:t>Ablation rate =1.3-1.7 µm/shot</a:t>
            </a:r>
          </a:p>
        </p:txBody>
      </p:sp>
    </p:spTree>
    <p:extLst>
      <p:ext uri="{BB962C8B-B14F-4D97-AF65-F5344CB8AC3E}">
        <p14:creationId xmlns:p14="http://schemas.microsoft.com/office/powerpoint/2010/main" val="24799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9371384" cy="575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54" y="1098130"/>
            <a:ext cx="613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Aluminium Intensity at Low Power Density </a:t>
            </a:r>
            <a:r>
              <a:rPr lang="en-US" dirty="0"/>
              <a:t>(1.6 x 10</a:t>
            </a:r>
            <a:r>
              <a:rPr lang="en-US" baseline="30000" dirty="0"/>
              <a:t>9</a:t>
            </a:r>
            <a:r>
              <a:rPr lang="en-US" dirty="0"/>
              <a:t> Wcm</a:t>
            </a:r>
            <a:r>
              <a:rPr lang="en-US" baseline="30000" dirty="0"/>
              <a:t>-2</a:t>
            </a:r>
            <a:r>
              <a:rPr lang="en-US" dirty="0"/>
              <a:t>).</a:t>
            </a:r>
            <a:endParaRPr lang="en-GB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1984126"/>
            <a:ext cx="1008112" cy="1040200"/>
            <a:chOff x="7056782" y="1013790"/>
            <a:chExt cx="1172818" cy="1369943"/>
          </a:xfrm>
        </p:grpSpPr>
        <p:sp>
          <p:nvSpPr>
            <p:cNvPr id="12" name="Rectangle 11"/>
            <p:cNvSpPr/>
            <p:nvPr/>
          </p:nvSpPr>
          <p:spPr>
            <a:xfrm>
              <a:off x="7056783" y="1580321"/>
              <a:ext cx="1172817" cy="27829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30 µm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56783" y="1858616"/>
              <a:ext cx="1172817" cy="24847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6783" y="1302026"/>
              <a:ext cx="1172817" cy="27829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6782" y="1013790"/>
              <a:ext cx="1172817" cy="2782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 mm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56783" y="2135255"/>
              <a:ext cx="1172817" cy="248478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1.5 </a:t>
              </a:r>
              <a:r>
                <a:rPr lang="en-GB" dirty="0" smtClean="0"/>
                <a:t>µm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2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3" y="1411357"/>
            <a:ext cx="11668539" cy="69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484" y="1231749"/>
            <a:ext cx="640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Silicon Intensity at Low Power Density </a:t>
            </a:r>
            <a:r>
              <a:rPr lang="en-US" dirty="0"/>
              <a:t>(1.6 x 10</a:t>
            </a:r>
            <a:r>
              <a:rPr lang="en-US" baseline="30000" dirty="0"/>
              <a:t>9</a:t>
            </a:r>
            <a:r>
              <a:rPr lang="en-US" dirty="0"/>
              <a:t> Wcm</a:t>
            </a:r>
            <a:r>
              <a:rPr lang="en-US" baseline="30000" dirty="0"/>
              <a:t>-2</a:t>
            </a:r>
            <a:r>
              <a:rPr lang="en-US" dirty="0"/>
              <a:t>).</a:t>
            </a:r>
            <a:endParaRPr lang="en-GB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76256" y="1941774"/>
            <a:ext cx="1172819" cy="942560"/>
            <a:chOff x="7056781" y="1032650"/>
            <a:chExt cx="1172819" cy="1351083"/>
          </a:xfrm>
        </p:grpSpPr>
        <p:sp>
          <p:nvSpPr>
            <p:cNvPr id="12" name="Rectangle 11"/>
            <p:cNvSpPr/>
            <p:nvPr/>
          </p:nvSpPr>
          <p:spPr>
            <a:xfrm>
              <a:off x="7056783" y="1580321"/>
              <a:ext cx="1172817" cy="27829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30 µm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56783" y="1858616"/>
              <a:ext cx="1172817" cy="24847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6783" y="1302026"/>
              <a:ext cx="1172817" cy="27829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45 </a:t>
              </a:r>
              <a:r>
                <a:rPr lang="en-GB" dirty="0" smtClean="0"/>
                <a:t>µm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6781" y="1032650"/>
              <a:ext cx="1172817" cy="2782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 mm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56783" y="2135255"/>
              <a:ext cx="1172817" cy="248478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1.5 </a:t>
              </a:r>
              <a:r>
                <a:rPr lang="en-GB" dirty="0" smtClean="0"/>
                <a:t>µm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4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31374"/>
              </p:ext>
            </p:extLst>
          </p:nvPr>
        </p:nvGraphicFramePr>
        <p:xfrm>
          <a:off x="474014" y="1361659"/>
          <a:ext cx="8229600" cy="360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27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thickness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Ablation</a:t>
                      </a:r>
                      <a:r>
                        <a:rPr lang="en-GB" baseline="0" dirty="0" smtClean="0"/>
                        <a:t> Count (No of shots)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592777">
                <a:tc>
                  <a:txBody>
                    <a:bodyPr/>
                    <a:lstStyle/>
                    <a:p>
                      <a:r>
                        <a:rPr lang="en-GB" dirty="0" smtClean="0"/>
                        <a:t>1 mm ( Red)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592777">
                <a:tc>
                  <a:txBody>
                    <a:bodyPr/>
                    <a:lstStyle/>
                    <a:p>
                      <a:r>
                        <a:rPr lang="en-GB" dirty="0" smtClean="0"/>
                        <a:t>45µm (Blue)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74-77 shots</a:t>
                      </a:r>
                      <a:endParaRPr lang="en-GB" dirty="0"/>
                    </a:p>
                  </a:txBody>
                  <a:tcPr/>
                </a:tc>
              </a:tr>
              <a:tr h="592777">
                <a:tc>
                  <a:txBody>
                    <a:bodyPr/>
                    <a:lstStyle/>
                    <a:p>
                      <a:r>
                        <a:rPr lang="en-GB" dirty="0" smtClean="0"/>
                        <a:t>30 µm</a:t>
                      </a:r>
                      <a:r>
                        <a:rPr lang="en-GB" baseline="0" dirty="0" smtClean="0"/>
                        <a:t> (Black)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50-59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shots</a:t>
                      </a:r>
                      <a:endParaRPr lang="en-GB" dirty="0"/>
                    </a:p>
                  </a:txBody>
                  <a:tcPr/>
                </a:tc>
              </a:tr>
              <a:tr h="592777">
                <a:tc>
                  <a:txBody>
                    <a:bodyPr/>
                    <a:lstStyle/>
                    <a:p>
                      <a:r>
                        <a:rPr lang="en-GB" dirty="0" smtClean="0"/>
                        <a:t>15 µm (Magenta)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23-27 shots</a:t>
                      </a:r>
                      <a:endParaRPr lang="en-GB" dirty="0"/>
                    </a:p>
                  </a:txBody>
                  <a:tcPr/>
                </a:tc>
              </a:tr>
              <a:tr h="592777">
                <a:tc>
                  <a:txBody>
                    <a:bodyPr/>
                    <a:lstStyle/>
                    <a:p>
                      <a:r>
                        <a:rPr lang="en-GB" dirty="0" smtClean="0"/>
                        <a:t>1.5 µm( Green)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2-3 shots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07614" y="5291795"/>
            <a:ext cx="38367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Ablation rate = 0.51-0.66  µm/shot</a:t>
            </a:r>
          </a:p>
        </p:txBody>
      </p:sp>
    </p:spTree>
    <p:extLst>
      <p:ext uri="{BB962C8B-B14F-4D97-AF65-F5344CB8AC3E}">
        <p14:creationId xmlns:p14="http://schemas.microsoft.com/office/powerpoint/2010/main" val="821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23877" r="31002" b="27877"/>
          <a:stretch/>
        </p:blipFill>
        <p:spPr>
          <a:xfrm>
            <a:off x="966157" y="1191723"/>
            <a:ext cx="3102545" cy="22215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27205" r="23491" b="20601"/>
          <a:stretch/>
        </p:blipFill>
        <p:spPr>
          <a:xfrm>
            <a:off x="1065549" y="3906078"/>
            <a:ext cx="317846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28204" r="21385" b="26651"/>
          <a:stretch/>
        </p:blipFill>
        <p:spPr>
          <a:xfrm>
            <a:off x="5034165" y="1292795"/>
            <a:ext cx="3091071" cy="2136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4" y="3906078"/>
            <a:ext cx="3374336" cy="2212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2209" y="80892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</a:t>
            </a:r>
            <a:r>
              <a:rPr lang="en-GB" b="1" dirty="0" smtClean="0"/>
              <a:t>shot 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7737" y="3525613"/>
            <a:ext cx="23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After </a:t>
            </a:r>
            <a:r>
              <a:rPr lang="en-GB" b="1" dirty="0" smtClean="0"/>
              <a:t>15 shots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2028" y="905532"/>
            <a:ext cx="17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After </a:t>
            </a:r>
            <a:r>
              <a:rPr lang="en-GB" b="1" dirty="0" smtClean="0"/>
              <a:t>30 </a:t>
            </a:r>
            <a:r>
              <a:rPr lang="en-GB" b="1" dirty="0" smtClean="0"/>
              <a:t>shots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34165" y="3581753"/>
            <a:ext cx="30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Light Test </a:t>
            </a:r>
            <a:r>
              <a:rPr lang="en-GB" b="1" dirty="0" smtClean="0"/>
              <a:t>1.5 micron foil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753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LOD Optimisation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Depth Profiling Using LIBS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04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Laser Induced Breakdown Spectroscopy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400" b="1" dirty="0"/>
              <a:t>(LIBS)?</a:t>
            </a:r>
          </a:p>
          <a:p>
            <a:pPr marL="0" indent="0">
              <a:buNone/>
            </a:pPr>
            <a:r>
              <a:rPr lang="en-GB" sz="2800" b="1" dirty="0"/>
              <a:t> - </a:t>
            </a:r>
            <a:r>
              <a:rPr lang="en-GB" sz="2400" b="1" dirty="0"/>
              <a:t>Analytical method to detect elemental composition of solid, liquid, and gases (qualitatively and quantitatively).</a:t>
            </a:r>
          </a:p>
          <a:p>
            <a:pPr marL="0" indent="0">
              <a:buNone/>
            </a:pPr>
            <a:endParaRPr lang="en-GB" sz="2400" b="1" dirty="0"/>
          </a:p>
          <a:p>
            <a:pPr algn="ctr">
              <a:buFont typeface="Wingdings" pitchFamily="2" charset="2"/>
              <a:buChar char="Ø"/>
            </a:pPr>
            <a:r>
              <a:rPr lang="en-GB" sz="2400" b="1" dirty="0"/>
              <a:t>Laser focused on to target to form plasma</a:t>
            </a:r>
          </a:p>
          <a:p>
            <a:pPr algn="ctr">
              <a:buFont typeface="Wingdings" pitchFamily="2" charset="2"/>
              <a:buChar char="Ø"/>
            </a:pPr>
            <a:r>
              <a:rPr lang="en-GB" sz="2400" b="1" dirty="0"/>
              <a:t>Spectral line intensities determine elemental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25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Time Resolved and Time Integrated LIBS of Aluminum samples is performed at high and low power densities  </a:t>
            </a:r>
          </a:p>
          <a:p>
            <a:r>
              <a:rPr lang="en-GB" dirty="0"/>
              <a:t>The ablation rate of Al using low power density is </a:t>
            </a:r>
            <a:r>
              <a:rPr lang="en-US" dirty="0"/>
              <a:t>0.51-0.66  µm/shot</a:t>
            </a:r>
          </a:p>
          <a:p>
            <a:r>
              <a:rPr lang="en-US" dirty="0"/>
              <a:t>The ablation rate of Al using high power density is 1.3-1.7 µm/shot</a:t>
            </a:r>
          </a:p>
          <a:p>
            <a:r>
              <a:rPr lang="en-GB" dirty="0"/>
              <a:t>Typical Al spectrum with high signal to noise ratio can be recorded with only 10 to 24 shots (in 1-2.4 seconds) using high and low power densities</a:t>
            </a:r>
          </a:p>
          <a:p>
            <a:r>
              <a:rPr lang="en-GB" dirty="0"/>
              <a:t>Initial results encourage to investigate further crater geometry to understand plasma properties,  laser material coupling and LIBS emission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LOD Optimisation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Depth Profiling Using LIBS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707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691680" y="2324881"/>
            <a:ext cx="2736304" cy="2505943"/>
          </a:xfrm>
          <a:prstGeom prst="donut">
            <a:avLst>
              <a:gd name="adj" fmla="val 79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rot="18300000">
            <a:off x="1006628" y="5377396"/>
            <a:ext cx="961554" cy="432048"/>
          </a:xfrm>
          <a:prstGeom prst="homePlate">
            <a:avLst>
              <a:gd name="adj" fmla="val 817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2716669">
            <a:off x="1582458" y="4821823"/>
            <a:ext cx="720080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4932040" y="2324881"/>
            <a:ext cx="2736304" cy="2505943"/>
          </a:xfrm>
          <a:prstGeom prst="donut">
            <a:avLst>
              <a:gd name="adj" fmla="val 864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5497" y="3445280"/>
            <a:ext cx="72984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77" y="2852936"/>
            <a:ext cx="1008111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2409" y="3068960"/>
            <a:ext cx="53484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059832" y="3356992"/>
            <a:ext cx="432048" cy="520336"/>
          </a:xfrm>
          <a:prstGeom prst="rtTriangle">
            <a:avLst/>
          </a:prstGeom>
          <a:pattFill prst="pct25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32769" y="2780928"/>
            <a:ext cx="53484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6093233" y="3334939"/>
            <a:ext cx="432048" cy="520336"/>
          </a:xfrm>
          <a:prstGeom prst="rtTriangle">
            <a:avLst/>
          </a:prstGeom>
          <a:pattFill prst="pct25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lay 19"/>
          <p:cNvSpPr/>
          <p:nvPr/>
        </p:nvSpPr>
        <p:spPr>
          <a:xfrm rot="16200000">
            <a:off x="6084169" y="1114952"/>
            <a:ext cx="432048" cy="432048"/>
          </a:xfrm>
          <a:prstGeom prst="flowChartDelay">
            <a:avLst/>
          </a:prstGeom>
          <a:pattFill prst="sm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16200000">
            <a:off x="2918984" y="1942328"/>
            <a:ext cx="281695" cy="675424"/>
          </a:xfrm>
          <a:prstGeom prst="flowChartDelay">
            <a:avLst/>
          </a:prstGeom>
          <a:pattFill prst="trellis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lay 22"/>
          <p:cNvSpPr/>
          <p:nvPr/>
        </p:nvSpPr>
        <p:spPr>
          <a:xfrm rot="7183697">
            <a:off x="2069204" y="4313572"/>
            <a:ext cx="281695" cy="675424"/>
          </a:xfrm>
          <a:prstGeom prst="flowChartDelay">
            <a:avLst/>
          </a:prstGeom>
          <a:pattFill prst="trellis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lay 23"/>
          <p:cNvSpPr/>
          <p:nvPr/>
        </p:nvSpPr>
        <p:spPr>
          <a:xfrm rot="5400000">
            <a:off x="6168410" y="4535366"/>
            <a:ext cx="281695" cy="675424"/>
          </a:xfrm>
          <a:prstGeom prst="flowChartDelay">
            <a:avLst/>
          </a:prstGeom>
          <a:pattFill prst="trellis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lay 24"/>
          <p:cNvSpPr/>
          <p:nvPr/>
        </p:nvSpPr>
        <p:spPr>
          <a:xfrm rot="16200000" flipV="1">
            <a:off x="6173283" y="1957871"/>
            <a:ext cx="281695" cy="675424"/>
          </a:xfrm>
          <a:prstGeom prst="flowChartDelay">
            <a:avLst/>
          </a:prstGeom>
          <a:pattFill prst="trellis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0152" y="1479888"/>
            <a:ext cx="720080" cy="79208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 rot="5400000">
            <a:off x="5861440" y="5085405"/>
            <a:ext cx="905379" cy="763054"/>
          </a:xfrm>
          <a:prstGeom prst="stripedRightArrow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4213" y="5278542"/>
            <a:ext cx="13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84465" y="3992174"/>
            <a:ext cx="109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Parabolic Mirror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30332" y="2996952"/>
            <a:ext cx="78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GCA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18882" y="2493129"/>
            <a:ext cx="94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86575" y="51435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Pumping system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31129" y="3877328"/>
            <a:ext cx="108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Parabolic Mirror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576352" y="2884582"/>
            <a:ext cx="6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GCA</a:t>
            </a:r>
            <a:endParaRPr lang="en-GB" dirty="0"/>
          </a:p>
        </p:txBody>
      </p:sp>
      <p:pic>
        <p:nvPicPr>
          <p:cNvPr id="28" name="Picture 2" descr="C:\Users\dermot\AppData\Local\Microsoft\Windows\INetCache\IE\4PUZ3W68\blank-monitor-112996054549v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2" y="891367"/>
            <a:ext cx="1851249" cy="12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Elbow Connector 28"/>
          <p:cNvCxnSpPr>
            <a:endCxn id="20" idx="0"/>
          </p:cNvCxnSpPr>
          <p:nvPr/>
        </p:nvCxnSpPr>
        <p:spPr>
          <a:xfrm flipV="1">
            <a:off x="3496656" y="1330976"/>
            <a:ext cx="2587513" cy="48508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67025" y="1007809"/>
            <a:ext cx="14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Acquisition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60232" y="1578726"/>
            <a:ext cx="153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Spectrometer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660232" y="1114952"/>
            <a:ext cx="18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ICCD/Scintillator</a:t>
            </a:r>
            <a:endParaRPr lang="en-GB" dirty="0"/>
          </a:p>
        </p:txBody>
      </p:sp>
      <p:cxnSp>
        <p:nvCxnSpPr>
          <p:cNvPr id="36" name="Straight Connector 35"/>
          <p:cNvCxnSpPr>
            <a:stCxn id="5" idx="3"/>
          </p:cNvCxnSpPr>
          <p:nvPr/>
        </p:nvCxnSpPr>
        <p:spPr>
          <a:xfrm flipV="1">
            <a:off x="1763167" y="5088045"/>
            <a:ext cx="103133" cy="111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</p:cNvCxnSpPr>
          <p:nvPr/>
        </p:nvCxnSpPr>
        <p:spPr>
          <a:xfrm flipV="1">
            <a:off x="1866300" y="2852936"/>
            <a:ext cx="1000725" cy="2235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2"/>
            <a:endCxn id="13" idx="5"/>
          </p:cNvCxnSpPr>
          <p:nvPr/>
        </p:nvCxnSpPr>
        <p:spPr>
          <a:xfrm>
            <a:off x="3091385" y="2862461"/>
            <a:ext cx="184471" cy="754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5"/>
            <a:endCxn id="19" idx="5"/>
          </p:cNvCxnSpPr>
          <p:nvPr/>
        </p:nvCxnSpPr>
        <p:spPr>
          <a:xfrm flipV="1">
            <a:off x="3275856" y="3595107"/>
            <a:ext cx="3033401" cy="22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5"/>
            <a:endCxn id="25" idx="1"/>
          </p:cNvCxnSpPr>
          <p:nvPr/>
        </p:nvCxnSpPr>
        <p:spPr>
          <a:xfrm flipV="1">
            <a:off x="6309257" y="2436431"/>
            <a:ext cx="4874" cy="1158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Explosion 1 38"/>
          <p:cNvSpPr/>
          <p:nvPr/>
        </p:nvSpPr>
        <p:spPr>
          <a:xfrm>
            <a:off x="2860135" y="2780928"/>
            <a:ext cx="217170" cy="295547"/>
          </a:xfrm>
          <a:prstGeom prst="irregularSeal1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57000">
                <a:srgbClr val="D4D4D4"/>
              </a:gs>
              <a:gs pos="29000">
                <a:srgbClr val="DFDFDF"/>
              </a:gs>
              <a:gs pos="86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06791" y="2955721"/>
            <a:ext cx="78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Plasma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88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Examine </a:t>
            </a:r>
            <a:r>
              <a:rPr lang="en-GB" dirty="0"/>
              <a:t>dual pulse LIBS with time </a:t>
            </a:r>
            <a:r>
              <a:rPr lang="en-GB" dirty="0" smtClean="0"/>
              <a:t>resolution for steel and aluminium.</a:t>
            </a:r>
          </a:p>
          <a:p>
            <a:r>
              <a:rPr lang="en-GB" dirty="0" smtClean="0"/>
              <a:t>Using Coefficient Correlation method at low Power density to get better signals. (Ref T Nagy et al Applied surface science 2016)</a:t>
            </a:r>
          </a:p>
          <a:p>
            <a:r>
              <a:rPr lang="en-GB" dirty="0" smtClean="0"/>
              <a:t>Depth profiling of metallic thin films in Vacuum.</a:t>
            </a:r>
            <a:endParaRPr lang="en-GB" dirty="0"/>
          </a:p>
          <a:p>
            <a:r>
              <a:rPr lang="en-GB" dirty="0"/>
              <a:t>Visit UNIPD under EXTATIC mobility programme –produce and characterise thin films to use in DCU for depth profiling </a:t>
            </a:r>
            <a:r>
              <a:rPr lang="en-GB" dirty="0" smtClean="0"/>
              <a:t>with VUV LIBS.</a:t>
            </a:r>
          </a:p>
          <a:p>
            <a:r>
              <a:rPr lang="en-GB" dirty="0" smtClean="0"/>
              <a:t>Using different comparative techniques with LIBS like Secondary Ion Mass Spectroscopy to compare it with LIBS results.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Completed</a:t>
            </a:r>
          </a:p>
          <a:p>
            <a:pPr>
              <a:defRPr/>
            </a:pPr>
            <a:r>
              <a:rPr lang="en-IE" sz="2400" dirty="0"/>
              <a:t>FSH502 </a:t>
            </a:r>
            <a:r>
              <a:rPr lang="en-IE" sz="2400" dirty="0" err="1"/>
              <a:t>Extatic</a:t>
            </a:r>
            <a:r>
              <a:rPr lang="en-IE" sz="2400" dirty="0"/>
              <a:t> Fundamental Module</a:t>
            </a:r>
          </a:p>
          <a:p>
            <a:pPr>
              <a:defRPr/>
            </a:pPr>
            <a:r>
              <a:rPr lang="en-IE" sz="2400" dirty="0"/>
              <a:t>FSH505 EUV Optics</a:t>
            </a:r>
          </a:p>
          <a:p>
            <a:pPr>
              <a:defRPr/>
            </a:pPr>
            <a:r>
              <a:rPr lang="en-IE" sz="2400" dirty="0"/>
              <a:t>MM600 </a:t>
            </a:r>
            <a:r>
              <a:rPr lang="en-IE" sz="2400" dirty="0" err="1"/>
              <a:t>Labview</a:t>
            </a:r>
            <a:r>
              <a:rPr lang="en-IE" sz="2400" dirty="0"/>
              <a:t>, Advance Acquisition of data and Control</a:t>
            </a:r>
          </a:p>
          <a:p>
            <a:pPr>
              <a:defRPr/>
            </a:pPr>
            <a:r>
              <a:rPr lang="en-IE" sz="2400" dirty="0"/>
              <a:t>CS507A Advanced Statistics and </a:t>
            </a:r>
            <a:r>
              <a:rPr lang="en-IE" sz="2400" dirty="0" err="1"/>
              <a:t>Chemometric</a:t>
            </a:r>
            <a:r>
              <a:rPr lang="en-IE" sz="2400" dirty="0"/>
              <a:t> </a:t>
            </a:r>
          </a:p>
          <a:p>
            <a:pPr>
              <a:defRPr/>
            </a:pPr>
            <a:r>
              <a:rPr lang="en-IE" sz="2400" dirty="0" err="1"/>
              <a:t>Safelab</a:t>
            </a:r>
            <a:r>
              <a:rPr lang="en-IE" sz="2400" dirty="0"/>
              <a:t> 1&amp;2 Researcher Module</a:t>
            </a:r>
          </a:p>
          <a:p>
            <a:pPr>
              <a:defRPr/>
            </a:pPr>
            <a:r>
              <a:rPr lang="en-IE" sz="2400" b="1" dirty="0"/>
              <a:t>Enrolled </a:t>
            </a:r>
          </a:p>
          <a:p>
            <a:pPr>
              <a:defRPr/>
            </a:pPr>
            <a:r>
              <a:rPr lang="en-IE" sz="2400" dirty="0"/>
              <a:t>FSH508 EUV and X-Ray Metrology</a:t>
            </a:r>
          </a:p>
          <a:p>
            <a:pPr>
              <a:defRPr/>
            </a:pPr>
            <a:endParaRPr lang="en-IE" sz="2400" dirty="0"/>
          </a:p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/>
          </a:p>
          <a:p>
            <a:pPr>
              <a:defRPr/>
            </a:pP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Paddy Hayden , John Costello, </a:t>
            </a:r>
            <a:r>
              <a:rPr lang="en-GB" dirty="0" err="1" smtClean="0"/>
              <a:t>Piergiorgio</a:t>
            </a:r>
            <a:r>
              <a:rPr lang="en-GB" dirty="0" smtClean="0"/>
              <a:t> </a:t>
            </a:r>
            <a:r>
              <a:rPr lang="en-GB" dirty="0" err="1" smtClean="0"/>
              <a:t>Nicolosi</a:t>
            </a:r>
            <a:r>
              <a:rPr lang="en-GB" dirty="0" smtClean="0"/>
              <a:t> and Group </a:t>
            </a:r>
            <a:r>
              <a:rPr lang="en-GB" dirty="0"/>
              <a:t>members NCPST.</a:t>
            </a:r>
          </a:p>
          <a:p>
            <a:r>
              <a:rPr lang="en-GB" u="sng" dirty="0"/>
              <a:t>Supported by</a:t>
            </a:r>
            <a:r>
              <a:rPr lang="en-GB" u="sng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Work supported by the Education, </a:t>
            </a:r>
            <a:r>
              <a:rPr lang="en-GB" dirty="0" err="1"/>
              <a:t>Audiovisual</a:t>
            </a:r>
            <a:r>
              <a:rPr lang="en-GB" dirty="0"/>
              <a:t> and Culture Executive Agency (EACEA) Erasmus Mundus Joint Doctorate Programme Project No. 2012 – 0033.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7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Optimisation of Limit of Detection (</a:t>
            </a:r>
            <a:r>
              <a:rPr lang="en-GB" dirty="0" err="1" smtClean="0"/>
              <a:t>LoD</a:t>
            </a:r>
            <a:r>
              <a:rPr lang="en-GB" dirty="0" smtClean="0"/>
              <a:t>) for Time Resolved VUV LIBS</a:t>
            </a:r>
            <a:endParaRPr lang="en-GB" dirty="0"/>
          </a:p>
          <a:p>
            <a:r>
              <a:rPr lang="en-GB" dirty="0" smtClean="0"/>
              <a:t>Characterisation of metals (such as depth profiling) </a:t>
            </a:r>
            <a:r>
              <a:rPr lang="en-GB" dirty="0" smtClean="0"/>
              <a:t>using </a:t>
            </a:r>
            <a:r>
              <a:rPr lang="en-GB" dirty="0" smtClean="0"/>
              <a:t>VUV LIBS </a:t>
            </a:r>
            <a:r>
              <a:rPr lang="en-GB" dirty="0" smtClean="0"/>
              <a:t>system.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3608" y="5694519"/>
            <a:ext cx="5670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</a:t>
            </a:r>
            <a:r>
              <a:rPr lang="en-IE" sz="1400" dirty="0" smtClean="0"/>
              <a:t>X</a:t>
            </a:r>
            <a:r>
              <a:rPr lang="en-IE" sz="1400" dirty="0"/>
              <a:t>. Jiang, P. Hayden et al., </a:t>
            </a:r>
            <a:r>
              <a:rPr lang="en-IE" sz="1400" dirty="0" err="1"/>
              <a:t>Spectro</a:t>
            </a:r>
            <a:r>
              <a:rPr lang="en-IE" sz="1400" dirty="0"/>
              <a:t>. </a:t>
            </a:r>
            <a:r>
              <a:rPr lang="en-IE" sz="1400" dirty="0" err="1"/>
              <a:t>Acta</a:t>
            </a:r>
            <a:r>
              <a:rPr lang="en-IE" sz="1400" dirty="0"/>
              <a:t> B 86, 66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737918"/>
            <a:ext cx="633670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Dual pulse Optimized LOD obtained for Carbon is 3.6 ppm±0.3 ppm and Sulphur 1.5±0.1 ppm using time integrated system previously in </a:t>
            </a:r>
            <a:r>
              <a:rPr lang="en-GB" dirty="0" smtClean="0"/>
              <a:t>DCU*.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85135"/>
            <a:ext cx="7200800" cy="887681"/>
          </a:xfrm>
        </p:spPr>
        <p:txBody>
          <a:bodyPr/>
          <a:lstStyle/>
          <a:p>
            <a:r>
              <a:rPr lang="en-GB" dirty="0" smtClean="0"/>
              <a:t>Research Objectives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644" y="1700808"/>
            <a:ext cx="2592000" cy="3816000"/>
          </a:xfrm>
          <a:prstGeom prst="rect">
            <a:avLst/>
          </a:prstGeom>
          <a:gradFill flip="none" rotWithShape="1"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Exploration of </a:t>
            </a: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Resolved </a:t>
            </a:r>
            <a:r>
              <a:rPr lang="en-U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VUV LIBS for LOD </a:t>
            </a: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Optimization</a:t>
            </a:r>
          </a:p>
          <a:p>
            <a:pPr marL="0" indent="0" algn="ctr">
              <a:buNone/>
            </a:pPr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3554" y="1700808"/>
            <a:ext cx="2592000" cy="381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Resolved vs</a:t>
            </a:r>
          </a:p>
          <a:p>
            <a:pPr algn="ctr"/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Integrated LIBS Comparison</a:t>
            </a:r>
          </a:p>
          <a:p>
            <a:pPr algn="ctr"/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464" y="1700808"/>
            <a:ext cx="2592000" cy="3816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LIBS Application in Depth Profiling of thin Metallic films</a:t>
            </a:r>
          </a:p>
          <a:p>
            <a:pPr algn="ctr"/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</a:t>
            </a:r>
            <a:r>
              <a:rPr lang="en-US" dirty="0" smtClean="0">
                <a:solidFill>
                  <a:schemeClr val="bg1"/>
                </a:solidFill>
              </a:rPr>
              <a:t> Road Map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4156"/>
            <a:ext cx="9144000" cy="3034581"/>
          </a:xfrm>
          <a:custGeom>
            <a:avLst/>
            <a:gdLst>
              <a:gd name="connsiteX0" fmla="*/ 0 w 9144000"/>
              <a:gd name="connsiteY0" fmla="*/ 0 h 2777924"/>
              <a:gd name="connsiteX1" fmla="*/ 9144000 w 9144000"/>
              <a:gd name="connsiteY1" fmla="*/ 0 h 2777924"/>
              <a:gd name="connsiteX2" fmla="*/ 9144000 w 9144000"/>
              <a:gd name="connsiteY2" fmla="*/ 2777924 h 2777924"/>
              <a:gd name="connsiteX3" fmla="*/ 0 w 9144000"/>
              <a:gd name="connsiteY3" fmla="*/ 2777924 h 2777924"/>
              <a:gd name="connsiteX4" fmla="*/ 0 w 9144000"/>
              <a:gd name="connsiteY4" fmla="*/ 0 h 2777924"/>
              <a:gd name="connsiteX0" fmla="*/ 0 w 9144000"/>
              <a:gd name="connsiteY0" fmla="*/ 1043188 h 2777924"/>
              <a:gd name="connsiteX1" fmla="*/ 9144000 w 9144000"/>
              <a:gd name="connsiteY1" fmla="*/ 0 h 2777924"/>
              <a:gd name="connsiteX2" fmla="*/ 9144000 w 9144000"/>
              <a:gd name="connsiteY2" fmla="*/ 2777924 h 2777924"/>
              <a:gd name="connsiteX3" fmla="*/ 0 w 9144000"/>
              <a:gd name="connsiteY3" fmla="*/ 2777924 h 2777924"/>
              <a:gd name="connsiteX4" fmla="*/ 0 w 9144000"/>
              <a:gd name="connsiteY4" fmla="*/ 1043188 h 27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77924">
                <a:moveTo>
                  <a:pt x="0" y="1043188"/>
                </a:moveTo>
                <a:lnTo>
                  <a:pt x="9144000" y="0"/>
                </a:lnTo>
                <a:lnTo>
                  <a:pt x="9144000" y="2777924"/>
                </a:lnTo>
                <a:lnTo>
                  <a:pt x="0" y="2777924"/>
                </a:lnTo>
                <a:lnTo>
                  <a:pt x="0" y="1043188"/>
                </a:lnTo>
                <a:close/>
              </a:path>
            </a:pathLst>
          </a:custGeom>
          <a:gradFill>
            <a:gsLst>
              <a:gs pos="100000">
                <a:srgbClr val="7030A0"/>
              </a:gs>
              <a:gs pos="0">
                <a:srgbClr val="06BAC5"/>
              </a:gs>
              <a:gs pos="56000">
                <a:srgbClr val="0E8DC5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63612">
            <a:off x="697483" y="2031796"/>
            <a:ext cx="119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Year 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63612">
            <a:off x="4174185" y="1571234"/>
            <a:ext cx="119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Year </a:t>
            </a:r>
            <a:r>
              <a:rPr lang="en-US" sz="2800" dirty="0" smtClean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63612">
            <a:off x="7381024" y="1189377"/>
            <a:ext cx="119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Year </a:t>
            </a:r>
            <a:r>
              <a:rPr lang="en-US" sz="2800" dirty="0" smtClean="0">
                <a:solidFill>
                  <a:srgbClr val="000000"/>
                </a:solidFill>
              </a:rPr>
              <a:t>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1153180">
            <a:off x="2453425" y="2527286"/>
            <a:ext cx="682581" cy="1908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1153180">
            <a:off x="6528995" y="2077096"/>
            <a:ext cx="682581" cy="1908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049" y="3251802"/>
            <a:ext cx="1133342" cy="842922"/>
            <a:chOff x="271049" y="3251802"/>
            <a:chExt cx="1133342" cy="842922"/>
          </a:xfrm>
        </p:grpSpPr>
        <p:sp>
          <p:nvSpPr>
            <p:cNvPr id="10" name="Oval 9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049" y="3357823"/>
              <a:ext cx="113334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Time  Resolved 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9823" y="3135362"/>
            <a:ext cx="1133342" cy="959362"/>
            <a:chOff x="271049" y="3251802"/>
            <a:chExt cx="1133342" cy="959362"/>
          </a:xfrm>
        </p:grpSpPr>
        <p:sp>
          <p:nvSpPr>
            <p:cNvPr id="19" name="Oval 18"/>
            <p:cNvSpPr/>
            <p:nvPr/>
          </p:nvSpPr>
          <p:spPr>
            <a:xfrm>
              <a:off x="325617" y="3251802"/>
              <a:ext cx="1078774" cy="959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049" y="3357823"/>
              <a:ext cx="113334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Time Integrated 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2890" y="2963119"/>
            <a:ext cx="1133342" cy="842922"/>
            <a:chOff x="271049" y="3251802"/>
            <a:chExt cx="1133342" cy="842922"/>
          </a:xfrm>
        </p:grpSpPr>
        <p:sp>
          <p:nvSpPr>
            <p:cNvPr id="22" name="Oval 21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049" y="3357823"/>
              <a:ext cx="113334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Depth Profiling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6523" y="2581438"/>
            <a:ext cx="1422329" cy="883581"/>
            <a:chOff x="177012" y="3251802"/>
            <a:chExt cx="1329862" cy="842922"/>
          </a:xfrm>
        </p:grpSpPr>
        <p:sp>
          <p:nvSpPr>
            <p:cNvPr id="25" name="Oval 24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7012" y="3357823"/>
              <a:ext cx="132986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Time Integrated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11433" y="3525593"/>
            <a:ext cx="1059741" cy="911520"/>
            <a:chOff x="271050" y="3162352"/>
            <a:chExt cx="1016915" cy="1083144"/>
          </a:xfrm>
        </p:grpSpPr>
        <p:sp>
          <p:nvSpPr>
            <p:cNvPr id="28" name="Oval 27"/>
            <p:cNvSpPr/>
            <p:nvPr/>
          </p:nvSpPr>
          <p:spPr>
            <a:xfrm>
              <a:off x="365659" y="3162352"/>
              <a:ext cx="842922" cy="108314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1050" y="3244316"/>
              <a:ext cx="1016915" cy="811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Time Resolved 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21175331">
            <a:off x="130163" y="2464954"/>
            <a:ext cx="20977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LOD Optimization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(Initial Experiments)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1175331">
            <a:off x="3949721" y="2198962"/>
            <a:ext cx="17536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LIBS Application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175331">
            <a:off x="7156560" y="1678606"/>
            <a:ext cx="17536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Final Experiments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2651" y="4773801"/>
            <a:ext cx="294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Time Resolved </a:t>
            </a:r>
            <a:r>
              <a:rPr lang="en-US" dirty="0" err="1" smtClean="0">
                <a:solidFill>
                  <a:srgbClr val="7030A0"/>
                </a:solidFill>
              </a:rPr>
              <a:t>Vs</a:t>
            </a:r>
            <a:r>
              <a:rPr lang="en-US" dirty="0" smtClean="0">
                <a:solidFill>
                  <a:srgbClr val="7030A0"/>
                </a:solidFill>
              </a:rPr>
              <a:t> Time Integrated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75294" y="4790093"/>
            <a:ext cx="258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LIBS </a:t>
            </a:r>
            <a:r>
              <a:rPr lang="en-US" dirty="0" smtClean="0">
                <a:solidFill>
                  <a:schemeClr val="bg2"/>
                </a:solidFill>
              </a:rPr>
              <a:t>Application in depth profiling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6231" y="4725144"/>
            <a:ext cx="258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BAC5"/>
                </a:solidFill>
              </a:rPr>
              <a:t>Dual Pulse Time Resolved LIBS</a:t>
            </a:r>
            <a:endParaRPr lang="en-US" dirty="0">
              <a:solidFill>
                <a:srgbClr val="06BAC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8885" y="5451421"/>
            <a:ext cx="258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Time Resolved System shows better Signal to Noise ratio  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5911" y="5451420"/>
            <a:ext cx="258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Crater size and ablation rate  of thin metallic films was calculated .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941267" y="3376565"/>
            <a:ext cx="1133342" cy="860012"/>
            <a:chOff x="271049" y="3234712"/>
            <a:chExt cx="1133342" cy="860012"/>
          </a:xfrm>
        </p:grpSpPr>
        <p:sp>
          <p:nvSpPr>
            <p:cNvPr id="50" name="Oval 49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1049" y="3234712"/>
              <a:ext cx="11333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LOD Optimization </a:t>
              </a:r>
              <a:endPara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98683" y="2465435"/>
            <a:ext cx="1133342" cy="842922"/>
            <a:chOff x="271049" y="3251802"/>
            <a:chExt cx="1133342" cy="842922"/>
          </a:xfrm>
        </p:grpSpPr>
        <p:sp>
          <p:nvSpPr>
            <p:cNvPr id="54" name="Oval 53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1049" y="3357823"/>
              <a:ext cx="113334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TR LIBS Dual Pulse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89441" y="2669985"/>
            <a:ext cx="1133342" cy="842922"/>
            <a:chOff x="271049" y="3251802"/>
            <a:chExt cx="1133342" cy="842922"/>
          </a:xfrm>
        </p:grpSpPr>
        <p:sp>
          <p:nvSpPr>
            <p:cNvPr id="57" name="Oval 56"/>
            <p:cNvSpPr/>
            <p:nvPr/>
          </p:nvSpPr>
          <p:spPr>
            <a:xfrm>
              <a:off x="418885" y="3251802"/>
              <a:ext cx="842922" cy="84292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049" y="3357823"/>
              <a:ext cx="113334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Depth Profiling</a:t>
              </a: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5085214" y="2863843"/>
            <a:ext cx="82687" cy="9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44776" y="3014497"/>
            <a:ext cx="632909" cy="172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71016" y="306839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366517" y="3616774"/>
            <a:ext cx="801384" cy="226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20303" y="5387353"/>
            <a:ext cx="2237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Dual Pulse time resolved LIBS for limit of detection optimization.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Aim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Research Objectives</a:t>
            </a:r>
          </a:p>
          <a:p>
            <a:r>
              <a:rPr lang="en-US" dirty="0" smtClean="0"/>
              <a:t>LOD Optimisation</a:t>
            </a:r>
          </a:p>
          <a:p>
            <a:pPr lvl="1"/>
            <a:r>
              <a:rPr lang="en-US" dirty="0" smtClean="0"/>
              <a:t>Results </a:t>
            </a:r>
            <a:r>
              <a:rPr lang="en-US" dirty="0" smtClean="0"/>
              <a:t>and </a:t>
            </a:r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Conclusion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Depth Profiling Using LIBS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Setup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 and Discussion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4701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04455"/>
          </a:xfrm>
        </p:spPr>
        <p:txBody>
          <a:bodyPr>
            <a:normAutofit/>
          </a:bodyPr>
          <a:lstStyle/>
          <a:p>
            <a:r>
              <a:rPr lang="en-GB" sz="2400" dirty="0"/>
              <a:t>Time integrated plasma emission spectrum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"/>
          <a:stretch>
            <a:fillRect/>
          </a:stretch>
        </p:blipFill>
        <p:spPr bwMode="auto">
          <a:xfrm>
            <a:off x="683568" y="2132856"/>
            <a:ext cx="41044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675770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Target at 2 mm </a:t>
            </a:r>
            <a:r>
              <a:rPr lang="en-GB" b="1" dirty="0"/>
              <a:t>distance from the spectrometer optical axis </a:t>
            </a:r>
          </a:p>
          <a:p>
            <a:pPr algn="ctr"/>
            <a:r>
              <a:rPr lang="en-IE" sz="1600" b="1" dirty="0" smtClean="0"/>
              <a:t>11 </a:t>
            </a:r>
            <a:r>
              <a:rPr lang="en-IE" sz="1600" b="1" dirty="0"/>
              <a:t>pixels integrated around the C III 1s</a:t>
            </a:r>
            <a:r>
              <a:rPr lang="en-IE" sz="1600" b="1" baseline="30000" dirty="0"/>
              <a:t>2</a:t>
            </a:r>
            <a:r>
              <a:rPr lang="en-IE" sz="1600" b="1" dirty="0"/>
              <a:t>2s2p to 1s</a:t>
            </a:r>
            <a:r>
              <a:rPr lang="en-IE" sz="1600" b="1" baseline="30000" dirty="0"/>
              <a:t>2</a:t>
            </a:r>
            <a:r>
              <a:rPr lang="en-IE" sz="1600" b="1" dirty="0"/>
              <a:t>2s</a:t>
            </a:r>
            <a:r>
              <a:rPr lang="en-IE" sz="1600" b="1" baseline="30000" dirty="0"/>
              <a:t>2</a:t>
            </a:r>
            <a:r>
              <a:rPr lang="en-IE" sz="1600" b="1" dirty="0"/>
              <a:t> line at 97.7 nm</a:t>
            </a:r>
          </a:p>
          <a:p>
            <a:pPr algn="ctr"/>
            <a:r>
              <a:rPr lang="en-IE" sz="1600" b="1" dirty="0" smtClean="0"/>
              <a:t>Also background taken as 11 pixels around 104 nm</a:t>
            </a:r>
            <a:endParaRPr lang="en-GB" sz="1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40" y="2132856"/>
            <a:ext cx="37811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8024" y="4665809"/>
            <a:ext cx="43850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Target at 4 mm </a:t>
            </a:r>
            <a:r>
              <a:rPr lang="en-GB" b="1" dirty="0"/>
              <a:t>distance from the spectrometer optical axis </a:t>
            </a:r>
          </a:p>
          <a:p>
            <a:pPr algn="ctr"/>
            <a:r>
              <a:rPr lang="en-IE" sz="1600" b="1" dirty="0" smtClean="0"/>
              <a:t>11 </a:t>
            </a:r>
            <a:r>
              <a:rPr lang="en-IE" sz="1600" b="1" dirty="0"/>
              <a:t>pixels integrated around the C III 1s</a:t>
            </a:r>
            <a:r>
              <a:rPr lang="en-IE" sz="1600" b="1" baseline="30000" dirty="0"/>
              <a:t>2</a:t>
            </a:r>
            <a:r>
              <a:rPr lang="en-IE" sz="1600" b="1" dirty="0"/>
              <a:t>2s2p to 1s</a:t>
            </a:r>
            <a:r>
              <a:rPr lang="en-IE" sz="1600" b="1" baseline="30000" dirty="0"/>
              <a:t>2</a:t>
            </a:r>
            <a:r>
              <a:rPr lang="en-IE" sz="1600" b="1" dirty="0"/>
              <a:t>2s</a:t>
            </a:r>
            <a:r>
              <a:rPr lang="en-IE" sz="1600" b="1" baseline="30000" dirty="0"/>
              <a:t>2</a:t>
            </a:r>
            <a:r>
              <a:rPr lang="en-IE" sz="1600" b="1" dirty="0"/>
              <a:t> line at 97.7 nm</a:t>
            </a:r>
          </a:p>
          <a:p>
            <a:pPr algn="ctr"/>
            <a:r>
              <a:rPr lang="en-IE" sz="1600" b="1" dirty="0"/>
              <a:t>Also background taken as 11 pixels around 104 nm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87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latin typeface="Verdana"/>
                <a:cs typeface="Verdana"/>
              </a:rPr>
              <a:t>Time resolved plasma emission results at </a:t>
            </a:r>
            <a:r>
              <a:rPr lang="en-GB" sz="2000" dirty="0">
                <a:solidFill>
                  <a:srgbClr val="000080">
                    <a:lumMod val="60000"/>
                    <a:lumOff val="40000"/>
                  </a:srgbClr>
                </a:solidFill>
                <a:latin typeface="Verdana"/>
                <a:cs typeface="Verdana"/>
              </a:rPr>
              <a:t>2 mm</a:t>
            </a:r>
          </a:p>
          <a:p>
            <a:pPr lvl="0" defTabSz="457200"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latin typeface="Verdana"/>
                <a:cs typeface="Verdana"/>
              </a:rPr>
              <a:t>Exit slit width was set to 282 µm to have same spectral windows as </a:t>
            </a:r>
            <a:r>
              <a:rPr lang="en-GB" sz="2000">
                <a:solidFill>
                  <a:prstClr val="black"/>
                </a:solidFill>
                <a:latin typeface="Verdana"/>
                <a:cs typeface="Verdana"/>
              </a:rPr>
              <a:t>time </a:t>
            </a:r>
            <a:r>
              <a:rPr lang="en-GB" sz="2000" smtClean="0">
                <a:solidFill>
                  <a:prstClr val="black"/>
                </a:solidFill>
                <a:latin typeface="Verdana"/>
                <a:cs typeface="Verdana"/>
              </a:rPr>
              <a:t>integrated </a:t>
            </a:r>
            <a:r>
              <a:rPr lang="en-GB" sz="2000" dirty="0">
                <a:solidFill>
                  <a:prstClr val="black"/>
                </a:solidFill>
                <a:latin typeface="Verdana"/>
                <a:cs typeface="Verdana"/>
              </a:rPr>
              <a:t>analysis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286" r="6738"/>
          <a:stretch>
            <a:fillRect/>
          </a:stretch>
        </p:blipFill>
        <p:spPr>
          <a:xfrm>
            <a:off x="467544" y="2996952"/>
            <a:ext cx="7677808" cy="2404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5409320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Window of 90 ns to 230 ns chosen</a:t>
            </a:r>
          </a:p>
        </p:txBody>
      </p:sp>
    </p:spTree>
    <p:extLst>
      <p:ext uri="{BB962C8B-B14F-4D97-AF65-F5344CB8AC3E}">
        <p14:creationId xmlns:p14="http://schemas.microsoft.com/office/powerpoint/2010/main" val="30907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ATIC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979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41213</TotalTime>
  <Words>1459</Words>
  <Application>Microsoft Office PowerPoint</Application>
  <PresentationFormat>On-screen Show (4:3)</PresentationFormat>
  <Paragraphs>353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EXTATIC Master</vt:lpstr>
      <vt:lpstr>2_Office Theme</vt:lpstr>
      <vt:lpstr>Time resolved VUV LIBS - Limit of Detection (LOD) Optimization for Light Elements in Metals  </vt:lpstr>
      <vt:lpstr>Outline</vt:lpstr>
      <vt:lpstr>Introduction</vt:lpstr>
      <vt:lpstr>Research Aims</vt:lpstr>
      <vt:lpstr>Research Objectives</vt:lpstr>
      <vt:lpstr>Research  Road Map </vt:lpstr>
      <vt:lpstr>Outline</vt:lpstr>
      <vt:lpstr>Results</vt:lpstr>
      <vt:lpstr>Results</vt:lpstr>
      <vt:lpstr>Discussion</vt:lpstr>
      <vt:lpstr>Conclusion</vt:lpstr>
      <vt:lpstr>Outline</vt:lpstr>
      <vt:lpstr>PowerPoint Presentation</vt:lpstr>
      <vt:lpstr>Depth Profiling Techniques</vt:lpstr>
      <vt:lpstr>Depth Profiling Using LIBS</vt:lpstr>
      <vt:lpstr>PowerPoint Presentation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Outline</vt:lpstr>
      <vt:lpstr>PowerPoint Presentation</vt:lpstr>
      <vt:lpstr>Future work</vt:lpstr>
      <vt:lpstr>Modules </vt:lpstr>
      <vt:lpstr>Acknowledgement</vt:lpstr>
    </vt:vector>
  </TitlesOfParts>
  <Company>Dublin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Management Committee</dc:title>
  <dc:creator>Dublin City University</dc:creator>
  <cp:lastModifiedBy>S.Sadaf Zehra</cp:lastModifiedBy>
  <cp:revision>100</cp:revision>
  <dcterms:created xsi:type="dcterms:W3CDTF">2014-10-14T09:42:06Z</dcterms:created>
  <dcterms:modified xsi:type="dcterms:W3CDTF">2017-09-23T08:38:50Z</dcterms:modified>
</cp:coreProperties>
</file>